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4"/>
    <p:sldMasterId id="2147483669" r:id="rId5"/>
  </p:sldMasterIdLst>
  <p:notesMasterIdLst>
    <p:notesMasterId r:id="rId42"/>
  </p:notesMasterIdLst>
  <p:handoutMasterIdLst>
    <p:handoutMasterId r:id="rId43"/>
  </p:handoutMasterIdLst>
  <p:sldIdLst>
    <p:sldId id="578" r:id="rId6"/>
    <p:sldId id="604" r:id="rId7"/>
    <p:sldId id="558" r:id="rId8"/>
    <p:sldId id="595" r:id="rId9"/>
    <p:sldId id="584" r:id="rId10"/>
    <p:sldId id="613" r:id="rId11"/>
    <p:sldId id="619" r:id="rId12"/>
    <p:sldId id="612" r:id="rId13"/>
    <p:sldId id="585" r:id="rId14"/>
    <p:sldId id="586" r:id="rId15"/>
    <p:sldId id="616" r:id="rId16"/>
    <p:sldId id="615" r:id="rId17"/>
    <p:sldId id="614" r:id="rId18"/>
    <p:sldId id="597" r:id="rId19"/>
    <p:sldId id="588" r:id="rId20"/>
    <p:sldId id="624" r:id="rId21"/>
    <p:sldId id="590" r:id="rId22"/>
    <p:sldId id="579" r:id="rId23"/>
    <p:sldId id="626" r:id="rId24"/>
    <p:sldId id="622" r:id="rId25"/>
    <p:sldId id="621" r:id="rId26"/>
    <p:sldId id="592" r:id="rId27"/>
    <p:sldId id="607" r:id="rId28"/>
    <p:sldId id="606" r:id="rId29"/>
    <p:sldId id="608" r:id="rId30"/>
    <p:sldId id="617" r:id="rId31"/>
    <p:sldId id="572" r:id="rId32"/>
    <p:sldId id="573" r:id="rId33"/>
    <p:sldId id="575" r:id="rId34"/>
    <p:sldId id="576" r:id="rId35"/>
    <p:sldId id="620" r:id="rId36"/>
    <p:sldId id="610" r:id="rId37"/>
    <p:sldId id="618" r:id="rId38"/>
    <p:sldId id="623" r:id="rId39"/>
    <p:sldId id="625" r:id="rId40"/>
    <p:sldId id="555" r:id="rId41"/>
  </p:sldIdLst>
  <p:sldSz cx="13439775" cy="7559675"/>
  <p:notesSz cx="7772400" cy="10058400"/>
  <p:defaultTextStyle>
    <a:defPPr>
      <a:defRPr lang="en-US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tx1"/>
        </a:solidFill>
        <a:latin typeface="Arial" charset="0"/>
        <a:ea typeface="+mn-ea"/>
        <a:cs typeface="Arial Unicode MS" charset="0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tx1"/>
        </a:solidFill>
        <a:latin typeface="Arial" charset="0"/>
        <a:ea typeface="+mn-ea"/>
        <a:cs typeface="Arial Unicode MS" charset="0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tx1"/>
        </a:solidFill>
        <a:latin typeface="Arial" charset="0"/>
        <a:ea typeface="+mn-ea"/>
        <a:cs typeface="Arial Unicode MS" charset="0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tx1"/>
        </a:solidFill>
        <a:latin typeface="Arial" charset="0"/>
        <a:ea typeface="+mn-ea"/>
        <a:cs typeface="Arial Unicode MS" charset="0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tx1"/>
        </a:solidFill>
        <a:latin typeface="Arial" charset="0"/>
        <a:ea typeface="+mn-ea"/>
        <a:cs typeface="Arial Unicode MS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 Unicode MS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 Unicode MS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 Unicode MS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 Unicode M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799"/>
    <a:srgbClr val="89A9CD"/>
    <a:srgbClr val="006600"/>
    <a:srgbClr val="003300"/>
    <a:srgbClr val="BFDCB9"/>
    <a:srgbClr val="FBFF61"/>
    <a:srgbClr val="FCF56A"/>
    <a:srgbClr val="D48180"/>
    <a:srgbClr val="E4E4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74" autoAdjust="0"/>
    <p:restoredTop sz="94645"/>
  </p:normalViewPr>
  <p:slideViewPr>
    <p:cSldViewPr>
      <p:cViewPr varScale="1">
        <p:scale>
          <a:sx n="98" d="100"/>
          <a:sy n="98" d="100"/>
        </p:scale>
        <p:origin x="1182" y="72"/>
      </p:cViewPr>
      <p:guideLst>
        <p:guide orient="horz" pos="2160"/>
        <p:guide pos="384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608"/>
    </p:cViewPr>
  </p:sorterViewPr>
  <p:notesViewPr>
    <p:cSldViewPr>
      <p:cViewPr varScale="1">
        <p:scale>
          <a:sx n="88" d="100"/>
          <a:sy n="88" d="100"/>
        </p:scale>
        <p:origin x="4256" y="19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009DB8-6664-6048-AD0A-4AACF696EF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C17E5A-0B54-8840-9C27-0061285108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31BA8B-E744-E044-9F1B-FF1AA874E811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6791EF-467D-804C-B552-F8D7C7CE6F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A05B06-DFEA-D84D-B3FC-AF68679B93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46CC9B-7262-E64A-8B50-BC9C6DA47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39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534988" y="763588"/>
            <a:ext cx="6700837" cy="377031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fld id="{CEECB734-5BA5-4DC8-AA53-F99A3D77BF9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5243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4988" y="763588"/>
            <a:ext cx="6700837" cy="3770312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CEECB734-5BA5-4DC8-AA53-F99A3D77BF9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219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29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4536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30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0289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32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61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36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675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3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42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fld id="{CEECB734-5BA5-4DC8-AA53-F99A3D77BF9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995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22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277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23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175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24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149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25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016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27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243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E682B58-440A-48FD-B43B-C0F1DB4D4403}" type="slidenum">
              <a:rPr lang="en-US"/>
              <a:pPr/>
              <a:t>28</a:t>
            </a:fld>
            <a:endParaRPr 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435475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46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932" y="301626"/>
            <a:ext cx="12091564" cy="658811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lang="en-US" sz="4000" b="1" i="0" baseline="0" dirty="0">
                <a:solidFill>
                  <a:srgbClr val="30609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1341437"/>
            <a:ext cx="12091564" cy="5414965"/>
          </a:xfrm>
          <a:prstGeom prst="rect">
            <a:avLst/>
          </a:prstGeom>
        </p:spPr>
        <p:txBody>
          <a:bodyPr/>
          <a:lstStyle>
            <a:lvl1pPr marL="457200" indent="-457200">
              <a:spcAft>
                <a:spcPts val="600"/>
              </a:spcAft>
              <a:buFont typeface="Arial" panose="020B0604020202020204" pitchFamily="34" charset="0"/>
              <a:buChar char="•"/>
              <a:defRPr sz="2800" baseline="0">
                <a:latin typeface="Avenir Book" panose="02000503020000020003" pitchFamily="2" charset="0"/>
              </a:defRPr>
            </a:lvl1pPr>
            <a:lvl2pPr marL="914400" indent="-457200">
              <a:spcAft>
                <a:spcPts val="400"/>
              </a:spcAft>
              <a:buFont typeface="Arial" panose="020B0604020202020204" pitchFamily="34" charset="0"/>
              <a:buChar char="•"/>
              <a:defRPr sz="2400" baseline="0">
                <a:latin typeface="Avenir Book" panose="02000503020000020003" pitchFamily="2" charset="0"/>
              </a:defRPr>
            </a:lvl2pPr>
            <a:lvl3pPr marL="1257300" indent="-342900">
              <a:spcAft>
                <a:spcPts val="200"/>
              </a:spcAft>
              <a:buFont typeface="Arial" panose="020B0604020202020204" pitchFamily="34" charset="0"/>
              <a:buChar char="•"/>
              <a:defRPr sz="2200" baseline="0">
                <a:latin typeface="Avenir Book" panose="02000503020000020003" pitchFamily="2" charset="0"/>
              </a:defRPr>
            </a:lvl3pPr>
            <a:lvl4pPr marL="1714500" indent="-342900">
              <a:buFont typeface="Arial" panose="020B0604020202020204" pitchFamily="34" charset="0"/>
              <a:buChar char="•"/>
              <a:defRPr baseline="0">
                <a:latin typeface="Avenir Book" panose="02000503020000020003" pitchFamily="2" charset="0"/>
              </a:defRPr>
            </a:lvl4pPr>
            <a:lvl5pPr marL="2171700" indent="-342900">
              <a:buFont typeface="Arial" panose="020B0604020202020204" pitchFamily="34" charset="0"/>
              <a:buChar char="•"/>
              <a:defRPr baseline="0"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1E1EF-ACC0-D346-BE47-FA773E46DD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5F2EB-6803-D74D-BE19-64C946199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925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gradFill flip="none" rotWithShape="1">
          <a:gsLst>
            <a:gs pos="0">
              <a:schemeClr val="accent1"/>
            </a:gs>
            <a:gs pos="43000">
              <a:srgbClr val="4F81BD"/>
            </a:gs>
            <a:gs pos="44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E538B37-ABAF-9E47-B12D-35B715D917BA}"/>
              </a:ext>
            </a:extLst>
          </p:cNvPr>
          <p:cNvSpPr/>
          <p:nvPr userDrawn="1"/>
        </p:nvSpPr>
        <p:spPr>
          <a:xfrm>
            <a:off x="504189" y="4762894"/>
            <a:ext cx="9630410" cy="244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50" b="1" dirty="0">
              <a:solidFill>
                <a:schemeClr val="tx2">
                  <a:lumMod val="65000"/>
                  <a:lumOff val="35000"/>
                </a:schemeClr>
              </a:solidFill>
              <a:latin typeface="Avenir Book"/>
              <a:cs typeface="Avenir Book"/>
            </a:endParaRP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0E5AEBFD-C29B-DD4A-A9D3-7F40BCC7E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6" y="5007576"/>
            <a:ext cx="125730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8" name="Title Placeholder 12">
            <a:extLst>
              <a:ext uri="{FF2B5EF4-FFF2-40B4-BE49-F238E27FC236}">
                <a16:creationId xmlns:a16="http://schemas.microsoft.com/office/drawing/2014/main" id="{882BF168-73D4-5A40-9EB0-FA7F5B188F64}"/>
              </a:ext>
            </a:extLst>
          </p:cNvPr>
          <p:cNvSpPr txBox="1">
            <a:spLocks/>
          </p:cNvSpPr>
          <p:nvPr userDrawn="1"/>
        </p:nvSpPr>
        <p:spPr>
          <a:xfrm>
            <a:off x="619126" y="2179637"/>
            <a:ext cx="8920161" cy="819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90" b="1" i="0" kern="1200">
                <a:solidFill>
                  <a:schemeClr val="bg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ClrTx/>
              <a:buSzTx/>
              <a:buFontTx/>
            </a:pPr>
            <a:r>
              <a:rPr lang="en-US" sz="4000" dirty="0">
                <a:latin typeface="Avenir Book"/>
                <a:cs typeface="Avenir Book"/>
              </a:rPr>
              <a:t>Module 1 </a:t>
            </a:r>
            <a:r>
              <a:rPr lang="en-US" sz="4000" dirty="0"/>
              <a:t>– Getting Started</a:t>
            </a:r>
          </a:p>
        </p:txBody>
      </p:sp>
    </p:spTree>
    <p:extLst>
      <p:ext uri="{BB962C8B-B14F-4D97-AF65-F5344CB8AC3E}">
        <p14:creationId xmlns:p14="http://schemas.microsoft.com/office/powerpoint/2010/main" val="2837242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Half 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932" y="301626"/>
            <a:ext cx="12091564" cy="658811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lang="en-US" sz="4000" b="1" i="0" baseline="0" dirty="0">
                <a:solidFill>
                  <a:srgbClr val="30609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1341438"/>
            <a:ext cx="6506155" cy="5414964"/>
          </a:xfrm>
          <a:prstGeom prst="rect">
            <a:avLst/>
          </a:prstGeom>
        </p:spPr>
        <p:txBody>
          <a:bodyPr/>
          <a:lstStyle>
            <a:lvl1pPr marL="457200" indent="-457200">
              <a:spcAft>
                <a:spcPts val="600"/>
              </a:spcAft>
              <a:buFont typeface="Arial" panose="020B0604020202020204" pitchFamily="34" charset="0"/>
              <a:buChar char="•"/>
              <a:defRPr sz="2800" baseline="0">
                <a:latin typeface="Avenir Book" panose="02000503020000020003" pitchFamily="2" charset="0"/>
              </a:defRPr>
            </a:lvl1pPr>
            <a:lvl2pPr marL="914400" indent="-457200">
              <a:spcAft>
                <a:spcPts val="400"/>
              </a:spcAft>
              <a:buFont typeface="Arial" panose="020B0604020202020204" pitchFamily="34" charset="0"/>
              <a:buChar char="•"/>
              <a:defRPr sz="2400" baseline="0">
                <a:latin typeface="Avenir Book" panose="02000503020000020003" pitchFamily="2" charset="0"/>
              </a:defRPr>
            </a:lvl2pPr>
            <a:lvl3pPr marL="1257300" indent="-342900">
              <a:spcAft>
                <a:spcPts val="200"/>
              </a:spcAft>
              <a:buFont typeface="Arial" panose="020B0604020202020204" pitchFamily="34" charset="0"/>
              <a:buChar char="•"/>
              <a:defRPr sz="2200" baseline="0">
                <a:latin typeface="Avenir Book" panose="02000503020000020003" pitchFamily="2" charset="0"/>
              </a:defRPr>
            </a:lvl3pPr>
            <a:lvl4pPr marL="1714500" indent="-342900">
              <a:buFont typeface="Arial" panose="020B0604020202020204" pitchFamily="34" charset="0"/>
              <a:buChar char="•"/>
              <a:defRPr baseline="0">
                <a:latin typeface="Avenir Book" panose="02000503020000020003" pitchFamily="2" charset="0"/>
              </a:defRPr>
            </a:lvl4pPr>
            <a:lvl5pPr marL="2171700" indent="-342900">
              <a:buFont typeface="Arial" panose="020B0604020202020204" pitchFamily="34" charset="0"/>
              <a:buChar char="•"/>
              <a:defRPr baseline="0"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1D8E74-E620-F740-A32C-7846DB0F6F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5F2EB-6803-D74D-BE19-64C946199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623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1768476"/>
            <a:ext cx="12091564" cy="4987925"/>
          </a:xfrm>
          <a:prstGeom prst="rect">
            <a:avLst/>
          </a:prstGeom>
        </p:spPr>
        <p:txBody>
          <a:bodyPr/>
          <a:lstStyle>
            <a:lvl1pPr marL="457200" indent="-457200">
              <a:spcAft>
                <a:spcPts val="600"/>
              </a:spcAft>
              <a:buFont typeface="Arial" panose="020B0604020202020204" pitchFamily="34" charset="0"/>
              <a:buChar char="•"/>
              <a:defRPr sz="2800" baseline="0">
                <a:latin typeface="Avenir Book" panose="02000503020000020003" pitchFamily="2" charset="0"/>
              </a:defRPr>
            </a:lvl1pPr>
            <a:lvl2pPr marL="914400" indent="-457200">
              <a:spcAft>
                <a:spcPts val="400"/>
              </a:spcAft>
              <a:buFont typeface="Arial" panose="020B0604020202020204" pitchFamily="34" charset="0"/>
              <a:buChar char="•"/>
              <a:defRPr sz="2400" baseline="0">
                <a:latin typeface="Avenir Book" panose="02000503020000020003" pitchFamily="2" charset="0"/>
              </a:defRPr>
            </a:lvl2pPr>
            <a:lvl3pPr marL="1257300" indent="-342900">
              <a:spcAft>
                <a:spcPts val="200"/>
              </a:spcAft>
              <a:buFont typeface="Arial" panose="020B0604020202020204" pitchFamily="34" charset="0"/>
              <a:buChar char="•"/>
              <a:defRPr sz="2200" baseline="0">
                <a:latin typeface="Avenir Book" panose="02000503020000020003" pitchFamily="2" charset="0"/>
              </a:defRPr>
            </a:lvl3pPr>
            <a:lvl4pPr marL="1714500" indent="-342900">
              <a:buFont typeface="Arial" panose="020B0604020202020204" pitchFamily="34" charset="0"/>
              <a:buChar char="•"/>
              <a:defRPr baseline="0">
                <a:latin typeface="Avenir Book" panose="02000503020000020003" pitchFamily="2" charset="0"/>
              </a:defRPr>
            </a:lvl4pPr>
            <a:lvl5pPr marL="2171700" indent="-342900">
              <a:buFont typeface="Arial" panose="020B0604020202020204" pitchFamily="34" charset="0"/>
              <a:buChar char="•"/>
              <a:defRPr baseline="0"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A5491DD-6A8E-274F-8FDF-A1A05328E93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70932" y="1006477"/>
            <a:ext cx="12091564" cy="4638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000" b="1" baseline="0">
                <a:latin typeface="Avenir Book" panose="02000503020000020003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620859-5F0A-1346-85ED-A66A7F1DB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932" y="301626"/>
            <a:ext cx="12091564" cy="658811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lang="en-US" sz="4000" b="1" i="0" baseline="0" dirty="0">
                <a:solidFill>
                  <a:srgbClr val="30609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773C3E-9C40-6E4C-9F21-1440F91625B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65F2EB-6803-D74D-BE19-64C946199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Half 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1768476"/>
            <a:ext cx="6506155" cy="4987925"/>
          </a:xfrm>
          <a:prstGeom prst="rect">
            <a:avLst/>
          </a:prstGeom>
        </p:spPr>
        <p:txBody>
          <a:bodyPr/>
          <a:lstStyle>
            <a:lvl1pPr marL="457200" indent="-457200">
              <a:spcAft>
                <a:spcPts val="600"/>
              </a:spcAft>
              <a:buFont typeface="Arial" panose="020B0604020202020204" pitchFamily="34" charset="0"/>
              <a:buChar char="•"/>
              <a:defRPr sz="2800" baseline="0">
                <a:latin typeface="Avenir Book" panose="02000503020000020003" pitchFamily="2" charset="0"/>
              </a:defRPr>
            </a:lvl1pPr>
            <a:lvl2pPr marL="914400" indent="-457200">
              <a:spcAft>
                <a:spcPts val="400"/>
              </a:spcAft>
              <a:buFont typeface="Arial" panose="020B0604020202020204" pitchFamily="34" charset="0"/>
              <a:buChar char="•"/>
              <a:defRPr sz="2400" baseline="0">
                <a:latin typeface="Avenir Book" panose="02000503020000020003" pitchFamily="2" charset="0"/>
              </a:defRPr>
            </a:lvl2pPr>
            <a:lvl3pPr marL="1257300" indent="-342900">
              <a:spcAft>
                <a:spcPts val="200"/>
              </a:spcAft>
              <a:buFont typeface="Arial" panose="020B0604020202020204" pitchFamily="34" charset="0"/>
              <a:buChar char="•"/>
              <a:defRPr sz="2200" baseline="0">
                <a:latin typeface="Avenir Book" panose="02000503020000020003" pitchFamily="2" charset="0"/>
              </a:defRPr>
            </a:lvl3pPr>
            <a:lvl4pPr marL="1714500" indent="-342900">
              <a:buFont typeface="Arial" panose="020B0604020202020204" pitchFamily="34" charset="0"/>
              <a:buChar char="•"/>
              <a:defRPr baseline="0">
                <a:latin typeface="Avenir Book" panose="02000503020000020003" pitchFamily="2" charset="0"/>
              </a:defRPr>
            </a:lvl4pPr>
            <a:lvl5pPr marL="2171700" indent="-342900">
              <a:buFont typeface="Arial" panose="020B0604020202020204" pitchFamily="34" charset="0"/>
              <a:buChar char="•"/>
              <a:defRPr baseline="0"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A5491DD-6A8E-274F-8FDF-A1A05328E93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70932" y="1006477"/>
            <a:ext cx="12091564" cy="4638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000" b="1" baseline="0">
                <a:latin typeface="Avenir Book" panose="02000503020000020003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620859-5F0A-1346-85ED-A66A7F1DB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932" y="301626"/>
            <a:ext cx="12091564" cy="658811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lang="en-US" sz="4000" b="1" i="0" baseline="0" dirty="0">
                <a:solidFill>
                  <a:srgbClr val="30609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B23B65-DDC7-EC4E-B4AF-F4BE2B64398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65F2EB-6803-D74D-BE19-64C946199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973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Numb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1768476"/>
            <a:ext cx="12091564" cy="4987925"/>
          </a:xfrm>
          <a:prstGeom prst="rect">
            <a:avLst/>
          </a:prstGeom>
        </p:spPr>
        <p:txBody>
          <a:bodyPr/>
          <a:lstStyle>
            <a:lvl1pPr marL="514350" indent="-514350">
              <a:spcAft>
                <a:spcPts val="600"/>
              </a:spcAft>
              <a:buFont typeface="+mj-lt"/>
              <a:buAutoNum type="arabicPeriod"/>
              <a:defRPr sz="2800" baseline="0">
                <a:latin typeface="Avenir Book" panose="02000503020000020003" pitchFamily="2" charset="0"/>
              </a:defRPr>
            </a:lvl1pPr>
            <a:lvl2pPr marL="971550" indent="-514350">
              <a:spcAft>
                <a:spcPts val="400"/>
              </a:spcAft>
              <a:buFont typeface="+mj-lt"/>
              <a:buAutoNum type="romanLcPeriod"/>
              <a:defRPr sz="2400" baseline="0">
                <a:latin typeface="Avenir Book" panose="02000503020000020003" pitchFamily="2" charset="0"/>
              </a:defRPr>
            </a:lvl2pPr>
            <a:lvl3pPr marL="1371600" indent="-457200">
              <a:buFont typeface="+mj-lt"/>
              <a:buAutoNum type="arabicPeriod"/>
              <a:defRPr sz="2200" baseline="0">
                <a:latin typeface="Avenir Book" panose="02000503020000020003" pitchFamily="2" charset="0"/>
              </a:defRPr>
            </a:lvl3pPr>
            <a:lvl4pPr marL="1828800" indent="-457200">
              <a:buFont typeface="+mj-lt"/>
              <a:buAutoNum type="arabicPeriod"/>
              <a:defRPr baseline="0">
                <a:latin typeface="Avenir Book" panose="02000503020000020003" pitchFamily="2" charset="0"/>
              </a:defRPr>
            </a:lvl4pPr>
            <a:lvl5pPr marL="2286000" indent="-457200">
              <a:buFont typeface="+mj-lt"/>
              <a:buAutoNum type="arabicPeriod"/>
              <a:defRPr baseline="0"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C4638E-B87D-3E45-8ED2-D1BCB39A7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932" y="301626"/>
            <a:ext cx="12091564" cy="658811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lang="en-US" sz="4000" b="1" i="0" baseline="0" dirty="0">
                <a:solidFill>
                  <a:srgbClr val="30609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0CA9618-63C5-C442-8041-757E9D8939C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70932" y="1006477"/>
            <a:ext cx="12091564" cy="4638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000" b="1" baseline="0">
                <a:latin typeface="Avenir Book" panose="02000503020000020003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FE6BA-613E-DD4F-8A50-E17D8B5904B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65F2EB-6803-D74D-BE19-64C946199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18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Numb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1341438"/>
            <a:ext cx="12091564" cy="5414964"/>
          </a:xfrm>
          <a:prstGeom prst="rect">
            <a:avLst/>
          </a:prstGeom>
        </p:spPr>
        <p:txBody>
          <a:bodyPr/>
          <a:lstStyle>
            <a:lvl1pPr marL="514350" indent="-514350">
              <a:spcAft>
                <a:spcPts val="600"/>
              </a:spcAft>
              <a:buFont typeface="+mj-lt"/>
              <a:buAutoNum type="arabicPeriod"/>
              <a:defRPr sz="2800" baseline="0">
                <a:latin typeface="Avenir Book" panose="02000503020000020003" pitchFamily="2" charset="0"/>
              </a:defRPr>
            </a:lvl1pPr>
            <a:lvl2pPr marL="971550" indent="-514350">
              <a:spcAft>
                <a:spcPts val="400"/>
              </a:spcAft>
              <a:buFont typeface="+mj-lt"/>
              <a:buAutoNum type="romanLcPeriod"/>
              <a:defRPr sz="2400" baseline="0">
                <a:latin typeface="Avenir Book" panose="02000503020000020003" pitchFamily="2" charset="0"/>
              </a:defRPr>
            </a:lvl2pPr>
            <a:lvl3pPr marL="1371600" indent="-457200">
              <a:buFont typeface="+mj-lt"/>
              <a:buAutoNum type="arabicPeriod"/>
              <a:defRPr sz="2200" baseline="0">
                <a:latin typeface="Avenir Book" panose="02000503020000020003" pitchFamily="2" charset="0"/>
              </a:defRPr>
            </a:lvl3pPr>
            <a:lvl4pPr marL="1828800" indent="-457200">
              <a:buFont typeface="+mj-lt"/>
              <a:buAutoNum type="arabicPeriod"/>
              <a:defRPr baseline="0">
                <a:latin typeface="Avenir Book" panose="02000503020000020003" pitchFamily="2" charset="0"/>
              </a:defRPr>
            </a:lvl4pPr>
            <a:lvl5pPr marL="2286000" indent="-457200">
              <a:buFont typeface="+mj-lt"/>
              <a:buAutoNum type="arabicPeriod"/>
              <a:defRPr baseline="0"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A8D14D8-D38A-2546-9721-9353BCC7E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932" y="301626"/>
            <a:ext cx="12091564" cy="658811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lang="en-US" sz="4000" b="1" i="0" baseline="0" dirty="0">
                <a:solidFill>
                  <a:srgbClr val="30609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C30EE-EEA3-3242-AD97-3457D27EFF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5F2EB-6803-D74D-BE19-64C946199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486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Half Numb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932" y="301626"/>
            <a:ext cx="12091564" cy="658811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lang="en-US" sz="4000" b="1" i="0" baseline="0" dirty="0">
                <a:solidFill>
                  <a:srgbClr val="30609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1341438"/>
            <a:ext cx="6506155" cy="5414964"/>
          </a:xfrm>
          <a:prstGeom prst="rect">
            <a:avLst/>
          </a:prstGeom>
        </p:spPr>
        <p:txBody>
          <a:bodyPr/>
          <a:lstStyle>
            <a:lvl1pPr marL="514350" indent="-514350">
              <a:spcAft>
                <a:spcPts val="600"/>
              </a:spcAft>
              <a:buFont typeface="+mj-lt"/>
              <a:buAutoNum type="arabicPeriod"/>
              <a:defRPr sz="2800" baseline="0">
                <a:latin typeface="Avenir Book" panose="02000503020000020003" pitchFamily="2" charset="0"/>
              </a:defRPr>
            </a:lvl1pPr>
            <a:lvl2pPr marL="914400" indent="-457200">
              <a:spcAft>
                <a:spcPts val="400"/>
              </a:spcAft>
              <a:buFont typeface="+mj-lt"/>
              <a:buAutoNum type="romanLcPeriod"/>
              <a:defRPr sz="2400" baseline="0">
                <a:latin typeface="Avenir Book" panose="02000503020000020003" pitchFamily="2" charset="0"/>
              </a:defRPr>
            </a:lvl2pPr>
            <a:lvl3pPr marL="1371600" indent="-457200">
              <a:buFont typeface="+mj-lt"/>
              <a:buAutoNum type="arabicPeriod"/>
              <a:defRPr sz="2200" baseline="0">
                <a:latin typeface="Avenir Book" panose="02000503020000020003" pitchFamily="2" charset="0"/>
              </a:defRPr>
            </a:lvl3pPr>
            <a:lvl4pPr marL="1828800" indent="-457200">
              <a:buFont typeface="+mj-lt"/>
              <a:buAutoNum type="arabicPeriod"/>
              <a:defRPr baseline="0">
                <a:latin typeface="Avenir Book" panose="02000503020000020003" pitchFamily="2" charset="0"/>
              </a:defRPr>
            </a:lvl4pPr>
            <a:lvl5pPr marL="2286000" indent="-457200">
              <a:buFont typeface="+mj-lt"/>
              <a:buAutoNum type="arabicPeriod"/>
              <a:defRPr baseline="0"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F8E407-0DE5-2141-AB82-CEB50E3811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5F2EB-6803-D74D-BE19-64C946199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307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Half Numb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1768476"/>
            <a:ext cx="6506155" cy="4987925"/>
          </a:xfrm>
          <a:prstGeom prst="rect">
            <a:avLst/>
          </a:prstGeom>
        </p:spPr>
        <p:txBody>
          <a:bodyPr/>
          <a:lstStyle>
            <a:lvl1pPr marL="514350" indent="-514350">
              <a:spcAft>
                <a:spcPts val="600"/>
              </a:spcAft>
              <a:buFont typeface="+mj-lt"/>
              <a:buAutoNum type="arabicPeriod"/>
              <a:defRPr sz="2800" baseline="0">
                <a:latin typeface="Avenir Book" panose="02000503020000020003" pitchFamily="2" charset="0"/>
              </a:defRPr>
            </a:lvl1pPr>
            <a:lvl2pPr marL="914400" indent="-457200">
              <a:spcAft>
                <a:spcPts val="400"/>
              </a:spcAft>
              <a:buFont typeface="+mj-lt"/>
              <a:buAutoNum type="romanLcPeriod"/>
              <a:defRPr sz="2400" baseline="0">
                <a:latin typeface="Avenir Book" panose="02000503020000020003" pitchFamily="2" charset="0"/>
              </a:defRPr>
            </a:lvl2pPr>
            <a:lvl3pPr marL="1371600" indent="-457200">
              <a:buFont typeface="+mj-lt"/>
              <a:buAutoNum type="arabicPeriod"/>
              <a:defRPr sz="2200" baseline="0">
                <a:latin typeface="Avenir Book" panose="02000503020000020003" pitchFamily="2" charset="0"/>
              </a:defRPr>
            </a:lvl3pPr>
            <a:lvl4pPr marL="1828800" indent="-457200">
              <a:buFont typeface="+mj-lt"/>
              <a:buAutoNum type="arabicPeriod"/>
              <a:defRPr baseline="0">
                <a:latin typeface="Avenir Book" panose="02000503020000020003" pitchFamily="2" charset="0"/>
              </a:defRPr>
            </a:lvl4pPr>
            <a:lvl5pPr marL="2286000" indent="-457200">
              <a:buFont typeface="+mj-lt"/>
              <a:buAutoNum type="arabicPeriod"/>
              <a:defRPr baseline="0">
                <a:latin typeface="Avenir Book" panose="02000503020000020003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A5491DD-6A8E-274F-8FDF-A1A05328E93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70932" y="1006477"/>
            <a:ext cx="12091564" cy="4638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000" b="1" baseline="0">
                <a:latin typeface="Avenir Book" panose="02000503020000020003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620859-5F0A-1346-85ED-A66A7F1DB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932" y="301626"/>
            <a:ext cx="12091564" cy="658811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lang="en-US" sz="4000" b="1" i="0" baseline="0" dirty="0">
                <a:solidFill>
                  <a:srgbClr val="30609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CA46B-32E7-294A-B5F1-18952DD2D2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65F2EB-6803-D74D-BE19-64C946199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701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 flip="none" rotWithShape="1">
          <a:gsLst>
            <a:gs pos="0">
              <a:schemeClr val="accent1"/>
            </a:gs>
            <a:gs pos="43000">
              <a:srgbClr val="4F81BD"/>
            </a:gs>
            <a:gs pos="44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2">
            <a:extLst>
              <a:ext uri="{FF2B5EF4-FFF2-40B4-BE49-F238E27FC236}">
                <a16:creationId xmlns:a16="http://schemas.microsoft.com/office/drawing/2014/main" id="{04A02DAE-333F-0E4C-B535-7B329586185A}"/>
              </a:ext>
            </a:extLst>
          </p:cNvPr>
          <p:cNvSpPr txBox="1">
            <a:spLocks/>
          </p:cNvSpPr>
          <p:nvPr userDrawn="1"/>
        </p:nvSpPr>
        <p:spPr>
          <a:xfrm>
            <a:off x="852487" y="3386271"/>
            <a:ext cx="8920161" cy="2233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90" b="1" i="0" kern="1200">
                <a:solidFill>
                  <a:schemeClr val="bg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buClrTx/>
              <a:buSzTx/>
              <a:buFontTx/>
            </a:pP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F40C59D4-CC29-1E40-9FB2-B10E06E0A7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6" y="5007576"/>
            <a:ext cx="125730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05534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tif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7" Type="http://schemas.openxmlformats.org/officeDocument/2006/relationships/image" Target="../media/image4.tiff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3">
            <a:extLst>
              <a:ext uri="{FF2B5EF4-FFF2-40B4-BE49-F238E27FC236}">
                <a16:creationId xmlns:a16="http://schemas.microsoft.com/office/drawing/2014/main" id="{FF5FEA09-9018-4441-8D82-78E154E1C59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"/>
            <a:ext cx="13435542" cy="92075"/>
          </a:xfrm>
          <a:prstGeom prst="roundRect">
            <a:avLst>
              <a:gd name="adj" fmla="val 1722"/>
            </a:avLst>
          </a:prstGeom>
          <a:solidFill>
            <a:srgbClr val="30609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sp>
        <p:nvSpPr>
          <p:cNvPr id="10" name="AutoShape 5">
            <a:extLst>
              <a:ext uri="{FF2B5EF4-FFF2-40B4-BE49-F238E27FC236}">
                <a16:creationId xmlns:a16="http://schemas.microsoft.com/office/drawing/2014/main" id="{75874F8F-5EF4-014E-BBD4-F120CCB0CF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7086601"/>
            <a:ext cx="13439775" cy="473075"/>
          </a:xfrm>
          <a:prstGeom prst="roundRect">
            <a:avLst>
              <a:gd name="adj" fmla="val 333"/>
            </a:avLst>
          </a:prstGeom>
          <a:solidFill>
            <a:srgbClr val="E6E6E6"/>
          </a:solidFill>
          <a:ln w="9525">
            <a:solidFill>
              <a:srgbClr val="999999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42143C-8A7F-BA4E-9EAA-2898740C581E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606087" y="6980237"/>
            <a:ext cx="2047964" cy="6826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D248C2-A1C7-3343-9B05-A0D4043AB0A5}"/>
              </a:ext>
            </a:extLst>
          </p:cNvPr>
          <p:cNvSpPr txBox="1"/>
          <p:nvPr userDrawn="1"/>
        </p:nvSpPr>
        <p:spPr>
          <a:xfrm>
            <a:off x="90487" y="7159308"/>
            <a:ext cx="5257800" cy="32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June 2020 – SkySpark</a:t>
            </a:r>
            <a:r>
              <a:rPr lang="en-US" sz="16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Ⓡ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 Essentials using version 3.0.25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50115B-B414-E249-944A-68D9C4DFB6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01300" y="7132637"/>
            <a:ext cx="3024187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5F2EB-6803-D74D-BE19-64C946199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32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hdr="0" ftr="0" dt="0"/>
  <p:txStyles>
    <p:titleStyle>
      <a:lvl1pPr algn="ctr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Calibri"/>
          <a:ea typeface="+mj-ea"/>
          <a:cs typeface="+mj-cs"/>
        </a:defRPr>
      </a:lvl1pPr>
      <a:lvl2pPr marL="742950" indent="-285750" algn="ctr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2pPr>
      <a:lvl3pPr marL="1143000" indent="-228600" algn="ctr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3pPr>
      <a:lvl4pPr marL="1600200" indent="-228600" algn="ctr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4pPr>
      <a:lvl5pPr marL="2057400" indent="-228600" algn="ctr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5pPr>
      <a:lvl6pPr marL="2514600" indent="-228600" algn="ctr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6pPr>
      <a:lvl7pPr marL="2971800" indent="-228600" algn="ctr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7pPr>
      <a:lvl8pPr marL="3429000" indent="-228600" algn="ctr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8pPr>
      <a:lvl9pPr marL="3886200" indent="-228600" algn="ctr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9pPr>
    </p:titleStyle>
    <p:bodyStyle>
      <a:lvl1pPr marL="342900" indent="-342900" algn="l" defTabSz="457200" rtl="0" eaLnBrk="1" fontAlgn="base" hangingPunct="1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000000"/>
          </a:solidFill>
          <a:latin typeface="Calibri"/>
          <a:ea typeface="+mn-ea"/>
          <a:cs typeface="+mn-cs"/>
        </a:defRPr>
      </a:lvl1pPr>
      <a:lvl2pPr marL="742950" indent="-285750" algn="l" defTabSz="457200" rtl="0" eaLnBrk="1" fontAlgn="base" hangingPunct="1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000000"/>
          </a:solidFill>
          <a:latin typeface="Calibri"/>
          <a:cs typeface="+mn-cs"/>
        </a:defRPr>
      </a:lvl2pPr>
      <a:lvl3pPr marL="11430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6" charset="0"/>
        <a:defRPr sz="2400">
          <a:solidFill>
            <a:srgbClr val="000000"/>
          </a:solidFill>
          <a:latin typeface="Calibri"/>
          <a:cs typeface="+mn-cs"/>
        </a:defRPr>
      </a:lvl3pPr>
      <a:lvl4pPr marL="16002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Calibri"/>
          <a:cs typeface="+mn-cs"/>
        </a:defRPr>
      </a:lvl4pPr>
      <a:lvl5pPr marL="20574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Calibri"/>
          <a:cs typeface="+mn-cs"/>
        </a:defRPr>
      </a:lvl5pPr>
      <a:lvl6pPr marL="25146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eaLnBrk="1" fontAlgn="base" hangingPunct="1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B4482CA-EC30-5440-BCA9-94A908057BA4}"/>
              </a:ext>
            </a:extLst>
          </p:cNvPr>
          <p:cNvSpPr/>
          <p:nvPr userDrawn="1"/>
        </p:nvSpPr>
        <p:spPr>
          <a:xfrm>
            <a:off x="353" y="-14923"/>
            <a:ext cx="13439422" cy="3331857"/>
          </a:xfrm>
          <a:prstGeom prst="rect">
            <a:avLst/>
          </a:prstGeom>
          <a:solidFill>
            <a:srgbClr val="30609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35F7D3-D90F-4243-96BF-5AA9760189CD}"/>
              </a:ext>
            </a:extLst>
          </p:cNvPr>
          <p:cNvSpPr txBox="1"/>
          <p:nvPr userDrawn="1"/>
        </p:nvSpPr>
        <p:spPr>
          <a:xfrm>
            <a:off x="90487" y="7159308"/>
            <a:ext cx="5257800" cy="32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May 2020 – SkySpark 3.0.25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53418D8-B990-5D45-B7A5-C02E542BF3B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06087" y="6980237"/>
            <a:ext cx="2047964" cy="68265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A8CFB34-1D8F-5849-8920-483EBA27A91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7607" y="503237"/>
            <a:ext cx="6170880" cy="14784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6E5C5B-2B4E-1B4B-94A6-E40AEA950FE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2622" y="457541"/>
            <a:ext cx="2763237" cy="240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72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290" b="1" i="0" kern="1200">
          <a:solidFill>
            <a:schemeClr val="bg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kyfoundry.com/doc/docSkySpark/Setup#runWinServic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skyfoundry.com/doc/docTraining/SetupLinuxService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kyfoundry.com/doc/docTraining/index" TargetMode="External"/><Relationship Id="rId7" Type="http://schemas.openxmlformats.org/officeDocument/2006/relationships/hyperlink" Target="https://skyfoundry.com/doc/docTraining/ViewNav" TargetMode="External"/><Relationship Id="rId2" Type="http://schemas.openxmlformats.org/officeDocument/2006/relationships/hyperlink" Target="http://www.skyfoundry.com/forum/calendar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skyfoundry.com/doc/docTraining/RuleViews" TargetMode="External"/><Relationship Id="rId5" Type="http://schemas.openxmlformats.org/officeDocument/2006/relationships/hyperlink" Target="https://skyfoundry.com/doc/docTraining/SettingsApp" TargetMode="External"/><Relationship Id="rId4" Type="http://schemas.openxmlformats.org/officeDocument/2006/relationships/hyperlink" Target="https://skyfoundry.com/doc/docTraining/LicenseErrs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6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sv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kyfoundry.com/doc/docSkySpark/Migratio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corretto/latest/corretto-8-ug/downloads-list.html" TargetMode="External"/><Relationship Id="rId2" Type="http://schemas.openxmlformats.org/officeDocument/2006/relationships/hyperlink" Target="http://jdk.java.net/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skyfoundry.com/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Module 1 – Getting Started</a:t>
            </a:r>
          </a:p>
        </p:txBody>
      </p:sp>
    </p:spTree>
    <p:extLst>
      <p:ext uri="{BB962C8B-B14F-4D97-AF65-F5344CB8AC3E}">
        <p14:creationId xmlns:p14="http://schemas.microsoft.com/office/powerpoint/2010/main" val="1695352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a command prompt/terminal, navigate to the SkySpark bin directory, by running this command: </a:t>
            </a:r>
            <a:r>
              <a:rPr lang="en-US" dirty="0">
                <a:solidFill>
                  <a:schemeClr val="accent2"/>
                </a:solidFill>
              </a:rPr>
              <a:t>cd C:\</a:t>
            </a:r>
            <a:r>
              <a:rPr lang="en-US" dirty="0" err="1">
                <a:solidFill>
                  <a:schemeClr val="accent2"/>
                </a:solidFill>
              </a:rPr>
              <a:t>skyspark</a:t>
            </a:r>
            <a:r>
              <a:rPr lang="en-US" dirty="0">
                <a:solidFill>
                  <a:schemeClr val="accent2"/>
                </a:solidFill>
              </a:rPr>
              <a:t>\skyspark-3.0.25\bin</a:t>
            </a:r>
          </a:p>
          <a:p>
            <a:r>
              <a:rPr lang="en-US" dirty="0"/>
              <a:t>Run this command: </a:t>
            </a:r>
            <a:r>
              <a:rPr lang="en-US" dirty="0">
                <a:solidFill>
                  <a:schemeClr val="accent2"/>
                </a:solidFill>
              </a:rPr>
              <a:t>setup</a:t>
            </a:r>
          </a:p>
          <a:p>
            <a:pPr lvl="1"/>
            <a:r>
              <a:rPr lang="en-US" dirty="0"/>
              <a:t>When using Linux or OSX, run this command from inside the </a:t>
            </a:r>
            <a:r>
              <a:rPr lang="en-US" dirty="0">
                <a:solidFill>
                  <a:schemeClr val="accent2"/>
                </a:solidFill>
                <a:ea typeface="+mn-ea"/>
              </a:rPr>
              <a:t>bin</a:t>
            </a:r>
            <a:r>
              <a:rPr lang="en-US" dirty="0"/>
              <a:t> directory to set the permissions for the contents of the directory: </a:t>
            </a:r>
            <a:r>
              <a:rPr lang="en-US" dirty="0" err="1">
                <a:solidFill>
                  <a:schemeClr val="accent2"/>
                </a:solidFill>
                <a:ea typeface="+mn-ea"/>
              </a:rPr>
              <a:t>chmod</a:t>
            </a:r>
            <a:r>
              <a:rPr lang="en-US" dirty="0">
                <a:solidFill>
                  <a:schemeClr val="accent2"/>
                </a:solidFill>
                <a:ea typeface="+mn-ea"/>
              </a:rPr>
              <a:t> +x *</a:t>
            </a:r>
          </a:p>
          <a:p>
            <a:pPr lvl="1"/>
            <a:r>
              <a:rPr lang="en-US" dirty="0"/>
              <a:t>With Linux or OSX, the command is </a:t>
            </a:r>
            <a:r>
              <a:rPr lang="en-US" dirty="0">
                <a:solidFill>
                  <a:schemeClr val="accent2"/>
                </a:solidFill>
                <a:ea typeface="+mn-ea"/>
              </a:rPr>
              <a:t>./setup</a:t>
            </a:r>
          </a:p>
          <a:p>
            <a:r>
              <a:rPr lang="en-US" dirty="0"/>
              <a:t>Continue to next slide.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 Initial SkySpark Setup Wizard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CDE23-ABE9-FF4D-9204-D7F7733E98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5F2EB-6803-D74D-BE19-64C9461991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754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473D528-0421-A243-80E3-5842B993D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957" y="1250156"/>
            <a:ext cx="6935530" cy="54149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SkySpark Setup Wizard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3" y="1341438"/>
            <a:ext cx="5556444" cy="5414964"/>
          </a:xfrm>
        </p:spPr>
        <p:txBody>
          <a:bodyPr/>
          <a:lstStyle/>
          <a:p>
            <a:r>
              <a:rPr lang="en-US" dirty="0"/>
              <a:t>Run setup for the above </a:t>
            </a:r>
            <a:r>
              <a:rPr lang="en-US" dirty="0" err="1"/>
              <a:t>dir</a:t>
            </a:r>
            <a:r>
              <a:rPr lang="en-US" dirty="0"/>
              <a:t>: </a:t>
            </a:r>
            <a:r>
              <a:rPr lang="en-US" dirty="0">
                <a:solidFill>
                  <a:schemeClr val="accent2"/>
                </a:solidFill>
              </a:rPr>
              <a:t>y</a:t>
            </a:r>
          </a:p>
          <a:p>
            <a:r>
              <a:rPr lang="en-US" dirty="0"/>
              <a:t>Accept EULA:</a:t>
            </a:r>
            <a:r>
              <a:rPr lang="en-US" dirty="0">
                <a:solidFill>
                  <a:schemeClr val="accent2"/>
                </a:solidFill>
              </a:rPr>
              <a:t> y</a:t>
            </a:r>
          </a:p>
          <a:p>
            <a:r>
              <a:rPr lang="en-US" dirty="0"/>
              <a:t>Enter </a:t>
            </a:r>
            <a:r>
              <a:rPr lang="en-US" dirty="0" err="1"/>
              <a:t>su</a:t>
            </a:r>
            <a:r>
              <a:rPr lang="en-US" dirty="0"/>
              <a:t> username: </a:t>
            </a:r>
            <a:r>
              <a:rPr lang="en-US" dirty="0" err="1">
                <a:solidFill>
                  <a:schemeClr val="accent2"/>
                </a:solidFill>
              </a:rPr>
              <a:t>su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/>
              <a:t>Enter </a:t>
            </a:r>
            <a:r>
              <a:rPr lang="en-US" dirty="0" err="1"/>
              <a:t>su</a:t>
            </a:r>
            <a:r>
              <a:rPr lang="en-US" dirty="0"/>
              <a:t> password: [</a:t>
            </a:r>
            <a:r>
              <a:rPr lang="en-US" dirty="0">
                <a:solidFill>
                  <a:schemeClr val="accent2"/>
                </a:solidFill>
              </a:rPr>
              <a:t>type twice – the cursor will not move</a:t>
            </a:r>
            <a:r>
              <a:rPr lang="en-US" dirty="0"/>
              <a:t>]</a:t>
            </a:r>
          </a:p>
          <a:p>
            <a:r>
              <a:rPr lang="en-US" dirty="0"/>
              <a:t>Enter http port: [</a:t>
            </a:r>
            <a:r>
              <a:rPr lang="en-US" dirty="0">
                <a:solidFill>
                  <a:schemeClr val="accent2"/>
                </a:solidFill>
              </a:rPr>
              <a:t>unless required to change, press enter to use default port 8080</a:t>
            </a:r>
            <a:r>
              <a:rPr lang="en-US" dirty="0"/>
              <a:t>]</a:t>
            </a:r>
          </a:p>
          <a:p>
            <a:r>
              <a:rPr lang="en-US" dirty="0"/>
              <a:t>Update license from cloud: </a:t>
            </a:r>
            <a:r>
              <a:rPr lang="en-US" dirty="0">
                <a:solidFill>
                  <a:schemeClr val="accent2"/>
                </a:solidFill>
              </a:rPr>
              <a:t>n</a:t>
            </a:r>
          </a:p>
          <a:p>
            <a:r>
              <a:rPr lang="en-US" dirty="0"/>
              <a:t>Apply setup options:</a:t>
            </a:r>
            <a:r>
              <a:rPr lang="en-US" dirty="0">
                <a:solidFill>
                  <a:schemeClr val="accent2"/>
                </a:solidFill>
              </a:rPr>
              <a:t> y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8AFCF3-3AB6-E048-9F21-AB57F0C8EAC8}"/>
              </a:ext>
            </a:extLst>
          </p:cNvPr>
          <p:cNvSpPr txBox="1"/>
          <p:nvPr/>
        </p:nvSpPr>
        <p:spPr>
          <a:xfrm>
            <a:off x="6337557" y="2614792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C28B974-4DC1-5545-A97B-EAB08941E58B}"/>
              </a:ext>
            </a:extLst>
          </p:cNvPr>
          <p:cNvSpPr/>
          <p:nvPr/>
        </p:nvSpPr>
        <p:spPr bwMode="auto">
          <a:xfrm>
            <a:off x="6489957" y="2935508"/>
            <a:ext cx="3201730" cy="305657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213137-D79A-F44D-994C-38825E0747CA}"/>
              </a:ext>
            </a:extLst>
          </p:cNvPr>
          <p:cNvSpPr txBox="1"/>
          <p:nvPr/>
        </p:nvSpPr>
        <p:spPr>
          <a:xfrm>
            <a:off x="6227377" y="3237278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ED60405-FCD6-794B-9990-85734F224782}"/>
              </a:ext>
            </a:extLst>
          </p:cNvPr>
          <p:cNvSpPr/>
          <p:nvPr/>
        </p:nvSpPr>
        <p:spPr bwMode="auto">
          <a:xfrm>
            <a:off x="6462379" y="3474180"/>
            <a:ext cx="1600200" cy="305657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6DA3CB-D4DC-354A-A9F8-3CEDC380F607}"/>
              </a:ext>
            </a:extLst>
          </p:cNvPr>
          <p:cNvSpPr txBox="1"/>
          <p:nvPr/>
        </p:nvSpPr>
        <p:spPr>
          <a:xfrm>
            <a:off x="6093700" y="3827568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F2A3DF7-2F56-1C48-9418-B8D7251B59B8}"/>
              </a:ext>
            </a:extLst>
          </p:cNvPr>
          <p:cNvSpPr/>
          <p:nvPr/>
        </p:nvSpPr>
        <p:spPr bwMode="auto">
          <a:xfrm>
            <a:off x="6413452" y="3813815"/>
            <a:ext cx="1600200" cy="190532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2F66B7-D89F-B345-9809-59AE5DD1A803}"/>
              </a:ext>
            </a:extLst>
          </p:cNvPr>
          <p:cNvSpPr txBox="1"/>
          <p:nvPr/>
        </p:nvSpPr>
        <p:spPr>
          <a:xfrm>
            <a:off x="8667234" y="3921924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F48554B-B67D-A145-9380-C87DC914020F}"/>
              </a:ext>
            </a:extLst>
          </p:cNvPr>
          <p:cNvSpPr/>
          <p:nvPr/>
        </p:nvSpPr>
        <p:spPr bwMode="auto">
          <a:xfrm>
            <a:off x="6435443" y="3962524"/>
            <a:ext cx="2209800" cy="35355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52A701-C69F-0D45-B271-89AD829D24F3}"/>
              </a:ext>
            </a:extLst>
          </p:cNvPr>
          <p:cNvSpPr txBox="1"/>
          <p:nvPr/>
        </p:nvSpPr>
        <p:spPr>
          <a:xfrm>
            <a:off x="6211098" y="4343526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5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F8FDA22-5678-1E41-9940-940AA1CB3931}"/>
              </a:ext>
            </a:extLst>
          </p:cNvPr>
          <p:cNvSpPr/>
          <p:nvPr/>
        </p:nvSpPr>
        <p:spPr bwMode="auto">
          <a:xfrm>
            <a:off x="6532177" y="4286586"/>
            <a:ext cx="1600200" cy="305657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259474-6C79-FA46-94BF-E50381250C81}"/>
              </a:ext>
            </a:extLst>
          </p:cNvPr>
          <p:cNvSpPr txBox="1"/>
          <p:nvPr/>
        </p:nvSpPr>
        <p:spPr>
          <a:xfrm>
            <a:off x="9801867" y="4311686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6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4C3C714-2D37-AF4E-804C-7F47B3E97973}"/>
              </a:ext>
            </a:extLst>
          </p:cNvPr>
          <p:cNvSpPr/>
          <p:nvPr/>
        </p:nvSpPr>
        <p:spPr bwMode="auto">
          <a:xfrm>
            <a:off x="6413452" y="4555872"/>
            <a:ext cx="3430635" cy="305657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4065D6-F854-4F4B-AA75-AA7B1079B085}"/>
              </a:ext>
            </a:extLst>
          </p:cNvPr>
          <p:cNvSpPr txBox="1"/>
          <p:nvPr/>
        </p:nvSpPr>
        <p:spPr>
          <a:xfrm>
            <a:off x="6222308" y="5029332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7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1D677BC-A2BB-1343-ADAE-7438D459E7E5}"/>
              </a:ext>
            </a:extLst>
          </p:cNvPr>
          <p:cNvSpPr/>
          <p:nvPr/>
        </p:nvSpPr>
        <p:spPr bwMode="auto">
          <a:xfrm>
            <a:off x="6450908" y="4795661"/>
            <a:ext cx="3012179" cy="305657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12198-CFCB-C945-ABF4-98F65F69BC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5F2EB-6803-D74D-BE19-64C9461991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089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Notes on SkySpark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not lose the </a:t>
            </a:r>
            <a:r>
              <a:rPr lang="en-US" dirty="0" err="1"/>
              <a:t>su</a:t>
            </a:r>
            <a:r>
              <a:rPr lang="en-US" dirty="0"/>
              <a:t> username/password. This only exists in the local SkySpark installation. </a:t>
            </a:r>
            <a:r>
              <a:rPr lang="en-US" dirty="0" err="1"/>
              <a:t>SkyFoundry</a:t>
            </a:r>
            <a:r>
              <a:rPr lang="en-US" dirty="0"/>
              <a:t> does not know or have access to this account.</a:t>
            </a:r>
          </a:p>
          <a:p>
            <a:r>
              <a:rPr lang="en-US" dirty="0"/>
              <a:t>The initial </a:t>
            </a:r>
            <a:r>
              <a:rPr lang="en-US" dirty="0" err="1"/>
              <a:t>su</a:t>
            </a:r>
            <a:r>
              <a:rPr lang="en-US" dirty="0"/>
              <a:t> account has the super user role assigned.  A user with the super user role is required to manage the SkySpark host and perform initial setup tasks, such as creating a project.</a:t>
            </a:r>
          </a:p>
          <a:p>
            <a:r>
              <a:rPr lang="en-US" dirty="0"/>
              <a:t>Now there is a new </a:t>
            </a:r>
            <a:r>
              <a:rPr lang="en-US" dirty="0">
                <a:solidFill>
                  <a:schemeClr val="accent2"/>
                </a:solidFill>
              </a:rPr>
              <a:t>var</a:t>
            </a:r>
            <a:r>
              <a:rPr lang="en-US" dirty="0"/>
              <a:t> directory created in the SkySpark build directory, but a license file must be added to the </a:t>
            </a:r>
            <a:r>
              <a:rPr lang="en-US" dirty="0">
                <a:solidFill>
                  <a:schemeClr val="accent2"/>
                </a:solidFill>
              </a:rPr>
              <a:t>var\</a:t>
            </a:r>
            <a:r>
              <a:rPr lang="en-US" dirty="0" err="1">
                <a:solidFill>
                  <a:schemeClr val="accent2"/>
                </a:solidFill>
              </a:rPr>
              <a:t>lic</a:t>
            </a:r>
            <a:r>
              <a:rPr lang="en-US" dirty="0"/>
              <a:t> directory.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CDC343-8430-1F4C-8453-2F79CE084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487" y="4770437"/>
            <a:ext cx="6875420" cy="22741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76AF527-02B0-1E43-AC89-0911471CD6AB}"/>
              </a:ext>
            </a:extLst>
          </p:cNvPr>
          <p:cNvSpPr/>
          <p:nvPr/>
        </p:nvSpPr>
        <p:spPr bwMode="auto">
          <a:xfrm>
            <a:off x="4586287" y="6358814"/>
            <a:ext cx="838200" cy="22902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D8598-E00F-D549-95D8-39172A2B23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5F2EB-6803-D74D-BE19-64C9461991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48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1842E9-0FC6-CB42-A3D5-AF80655B8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SkySpark host requires a unique license file. Contact the instructor if you do not have a SkySpark license file.</a:t>
            </a:r>
          </a:p>
          <a:p>
            <a:r>
              <a:rPr lang="en-US" dirty="0"/>
              <a:t>Copy the license file into </a:t>
            </a:r>
            <a:r>
              <a:rPr lang="en-US" dirty="0">
                <a:solidFill>
                  <a:schemeClr val="accent2"/>
                </a:solidFill>
              </a:rPr>
              <a:t>var\</a:t>
            </a:r>
            <a:r>
              <a:rPr lang="en-US" dirty="0" err="1">
                <a:solidFill>
                  <a:schemeClr val="accent2"/>
                </a:solidFill>
              </a:rPr>
              <a:t>lic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directory.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SkySpark License Installation</a:t>
            </a:r>
            <a:endParaRPr lang="en-US" b="1" dirty="0">
              <a:solidFill>
                <a:srgbClr val="306091"/>
              </a:solidFill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E0CBE7-CEF6-1C4B-B5A5-26E3BA87C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687" y="3322637"/>
            <a:ext cx="8788400" cy="3289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1DAFF6-995C-BD4C-BB03-5E79488D00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5F2EB-6803-D74D-BE19-64C9461991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189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576C8-C413-1245-9B51-8A6C375418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Starting and Accessing SkySpark</a:t>
            </a:r>
          </a:p>
        </p:txBody>
      </p:sp>
    </p:spTree>
    <p:extLst>
      <p:ext uri="{BB962C8B-B14F-4D97-AF65-F5344CB8AC3E}">
        <p14:creationId xmlns:p14="http://schemas.microsoft.com/office/powerpoint/2010/main" val="1509249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a command prompt/terminal, navigate to the SkySpark bin directory, by running this command: </a:t>
            </a:r>
            <a:r>
              <a:rPr lang="en-US" dirty="0">
                <a:solidFill>
                  <a:schemeClr val="accent2"/>
                </a:solidFill>
              </a:rPr>
              <a:t>cd C:\</a:t>
            </a:r>
            <a:r>
              <a:rPr lang="en-US" dirty="0" err="1">
                <a:solidFill>
                  <a:schemeClr val="accent2"/>
                </a:solidFill>
              </a:rPr>
              <a:t>skyspark</a:t>
            </a:r>
            <a:r>
              <a:rPr lang="en-US" dirty="0">
                <a:solidFill>
                  <a:schemeClr val="accent2"/>
                </a:solidFill>
              </a:rPr>
              <a:t>\skyspark-3.0.25\bin</a:t>
            </a:r>
          </a:p>
          <a:p>
            <a:r>
              <a:rPr lang="en-US" dirty="0"/>
              <a:t>Run this command: </a:t>
            </a:r>
            <a:r>
              <a:rPr lang="en-US" dirty="0" err="1">
                <a:solidFill>
                  <a:schemeClr val="accent2"/>
                </a:solidFill>
              </a:rPr>
              <a:t>skyspark</a:t>
            </a:r>
            <a:endParaRPr lang="en-US" dirty="0">
              <a:solidFill>
                <a:schemeClr val="accent2"/>
              </a:solidFill>
            </a:endParaRPr>
          </a:p>
          <a:p>
            <a:pPr lvl="1"/>
            <a:r>
              <a:rPr lang="en-US" dirty="0"/>
              <a:t>With Linux or OSX, the command is </a:t>
            </a:r>
            <a:r>
              <a:rPr lang="en-US" dirty="0">
                <a:solidFill>
                  <a:schemeClr val="accent2"/>
                </a:solidFill>
              </a:rPr>
              <a:t>./</a:t>
            </a:r>
            <a:r>
              <a:rPr lang="en-US" dirty="0" err="1">
                <a:solidFill>
                  <a:schemeClr val="accent2"/>
                </a:solidFill>
              </a:rPr>
              <a:t>skyspark</a:t>
            </a:r>
            <a:endParaRPr lang="en-US" dirty="0">
              <a:solidFill>
                <a:schemeClr val="accent2"/>
              </a:solidFill>
            </a:endParaRPr>
          </a:p>
          <a:p>
            <a:pPr lvl="1"/>
            <a:r>
              <a:rPr lang="en-US" dirty="0"/>
              <a:t>This launches SkySpark from the command prompt/terminal. Leave the command prompt/terminal running in the background.</a:t>
            </a:r>
          </a:p>
          <a:p>
            <a:pPr lvl="1"/>
            <a:r>
              <a:rPr lang="en-US" dirty="0"/>
              <a:t>To stop SkySpark, type </a:t>
            </a:r>
            <a:r>
              <a:rPr lang="en-US" dirty="0" err="1">
                <a:solidFill>
                  <a:schemeClr val="accent2"/>
                </a:solidFill>
              </a:rPr>
              <a:t>ctrl+c</a:t>
            </a:r>
            <a:r>
              <a:rPr lang="en-US" dirty="0"/>
              <a:t> while the command prompt/terminal is the active window.</a:t>
            </a:r>
          </a:p>
          <a:p>
            <a:pPr lvl="1"/>
            <a:r>
              <a:rPr lang="en-US" dirty="0"/>
              <a:t>To restart SkySpark, press </a:t>
            </a:r>
            <a:r>
              <a:rPr lang="en-US" dirty="0">
                <a:solidFill>
                  <a:schemeClr val="accent2"/>
                </a:solidFill>
              </a:rPr>
              <a:t>up</a:t>
            </a:r>
            <a:r>
              <a:rPr lang="en-US" dirty="0"/>
              <a:t> to bring up the last command and press enter.</a:t>
            </a:r>
          </a:p>
          <a:p>
            <a:r>
              <a:rPr lang="en-US" dirty="0"/>
              <a:t>Not required for the training course, but it is recommended to run SkySpark as a service in production.</a:t>
            </a:r>
          </a:p>
          <a:p>
            <a:pPr lvl="1"/>
            <a:r>
              <a:rPr lang="en-US" dirty="0"/>
              <a:t>Windows: </a:t>
            </a:r>
            <a:r>
              <a:rPr lang="en-US" dirty="0">
                <a:solidFill>
                  <a:schemeClr val="accent2"/>
                </a:solidFill>
                <a:ea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http://www.skyfoundry.com/doc/docSkySpark/Setup#runWinService</a:t>
            </a:r>
            <a:endParaRPr lang="en-US" dirty="0">
              <a:solidFill>
                <a:schemeClr val="accent2"/>
              </a:solidFill>
              <a:ea typeface="+mn-ea"/>
            </a:endParaRPr>
          </a:p>
          <a:p>
            <a:pPr lvl="1"/>
            <a:r>
              <a:rPr lang="en-US" dirty="0"/>
              <a:t>Linux: </a:t>
            </a:r>
            <a:r>
              <a:rPr lang="en-US" dirty="0">
                <a:solidFill>
                  <a:schemeClr val="accent2"/>
                </a:solidFill>
                <a:ea typeface="+mn-e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https://skyfoundry.com/doc/docTraining/SetupLinuxService</a:t>
            </a:r>
            <a:endParaRPr lang="en-US" dirty="0">
              <a:solidFill>
                <a:schemeClr val="accent2"/>
              </a:solidFill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SkySpark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365DE2-BE9B-3345-94F6-2BFA0DF1AF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5F2EB-6803-D74D-BE19-64C9461991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026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Time Starting SkySpark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1341438"/>
            <a:ext cx="5972755" cy="5414964"/>
          </a:xfrm>
        </p:spPr>
        <p:txBody>
          <a:bodyPr/>
          <a:lstStyle/>
          <a:p>
            <a:r>
              <a:rPr lang="en-US" dirty="0"/>
              <a:t>The first time, SkySpark is started, there will be several messages printed to the console.</a:t>
            </a:r>
          </a:p>
          <a:p>
            <a:r>
              <a:rPr lang="en-US" dirty="0"/>
              <a:t>This is expected as the var/host/</a:t>
            </a:r>
            <a:r>
              <a:rPr lang="en-US" dirty="0" err="1"/>
              <a:t>folio.trio</a:t>
            </a:r>
            <a:r>
              <a:rPr lang="en-US" dirty="0"/>
              <a:t> file is created/updated.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C6664-2597-B14F-9B81-8EA0919F09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5F2EB-6803-D74D-BE19-64C946199132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413E44-6710-2247-A96E-3D84A0D70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487" y="1374132"/>
            <a:ext cx="6756400" cy="565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4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SkySpark starts a web server daemon that is listening on the configured port (configured during the SkySpark Setup Wizard) so make sure a message stating http started on the configured port is shown.</a:t>
            </a:r>
          </a:p>
          <a:p>
            <a:r>
              <a:rPr lang="en-US" dirty="0"/>
              <a:t>When using a temp license for training, there will likely be a warning about license maintenance going out of date.  That isn’t important for training, but something to track in production. 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check when Starting SkySpark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C6664-2597-B14F-9B81-8EA0919F09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5F2EB-6803-D74D-BE19-64C946199132}" type="slidenum">
              <a:rPr lang="en-US" smtClean="0"/>
              <a:t>17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DD677D4-D068-3242-910F-E906AF111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464" y="3932237"/>
            <a:ext cx="8064500" cy="2654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Rectangle 2">
            <a:extLst>
              <a:ext uri="{FF2B5EF4-FFF2-40B4-BE49-F238E27FC236}">
                <a16:creationId xmlns:a16="http://schemas.microsoft.com/office/drawing/2014/main" id="{E5A044A8-7951-7646-87E1-E970A7819E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" y="6675437"/>
            <a:ext cx="13425487" cy="4111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6" charset="0"/>
              <a:defRPr sz="3200">
                <a:solidFill>
                  <a:srgbClr val="000000"/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6" charset="0"/>
              <a:defRPr sz="2800">
                <a:solidFill>
                  <a:srgbClr val="000000"/>
                </a:solidFill>
                <a:latin typeface="Calibri"/>
                <a:cs typeface="+mn-cs"/>
              </a:defRPr>
            </a:lvl2pPr>
            <a:lvl3pPr marL="1143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rgbClr val="000000"/>
                </a:solidFill>
                <a:latin typeface="Calibri"/>
                <a:cs typeface="+mn-cs"/>
              </a:defRPr>
            </a:lvl3pPr>
            <a:lvl4pPr marL="1600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4pPr>
            <a:lvl5pPr marL="20574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5pPr>
            <a:lvl6pPr marL="25146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107950" indent="0" algn="ctr"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400" dirty="0">
                <a:latin typeface="Avenir Book" panose="02000503020000020003" pitchFamily="2" charset="0"/>
              </a:rPr>
              <a:t>SkySpark Licensing Documentation: </a:t>
            </a:r>
            <a:r>
              <a:rPr lang="en-US" sz="2400" u="sng" kern="0" dirty="0">
                <a:solidFill>
                  <a:srgbClr val="3557E0"/>
                </a:solidFill>
                <a:latin typeface="Avenir Book" panose="02000503020000020003" pitchFamily="2" charset="0"/>
              </a:rPr>
              <a:t>https://</a:t>
            </a:r>
            <a:r>
              <a:rPr lang="en-US" sz="2400" u="sng" kern="0" dirty="0" err="1">
                <a:solidFill>
                  <a:srgbClr val="3557E0"/>
                </a:solidFill>
                <a:latin typeface="Avenir Book" panose="02000503020000020003" pitchFamily="2" charset="0"/>
              </a:rPr>
              <a:t>skyfoundry.com</a:t>
            </a:r>
            <a:r>
              <a:rPr lang="en-US" sz="2400" u="sng" kern="0" dirty="0">
                <a:solidFill>
                  <a:srgbClr val="3557E0"/>
                </a:solidFill>
                <a:latin typeface="Avenir Book" panose="02000503020000020003" pitchFamily="2" charset="0"/>
              </a:rPr>
              <a:t>/doc/</a:t>
            </a:r>
            <a:r>
              <a:rPr lang="en-US" sz="2400" u="sng" kern="0" dirty="0" err="1">
                <a:solidFill>
                  <a:srgbClr val="3557E0"/>
                </a:solidFill>
                <a:latin typeface="Avenir Book" panose="02000503020000020003" pitchFamily="2" charset="0"/>
              </a:rPr>
              <a:t>docSkySpark</a:t>
            </a:r>
            <a:r>
              <a:rPr lang="en-US" sz="2400" u="sng" kern="0" dirty="0">
                <a:solidFill>
                  <a:srgbClr val="3557E0"/>
                </a:solidFill>
                <a:latin typeface="Avenir Book" panose="02000503020000020003" pitchFamily="2" charset="0"/>
              </a:rPr>
              <a:t>/Licensing</a:t>
            </a:r>
          </a:p>
        </p:txBody>
      </p:sp>
    </p:spTree>
    <p:extLst>
      <p:ext uri="{BB962C8B-B14F-4D97-AF65-F5344CB8AC3E}">
        <p14:creationId xmlns:p14="http://schemas.microsoft.com/office/powerpoint/2010/main" val="40474018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to SkySpark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a web browser and type this into the address bar: </a:t>
            </a:r>
          </a:p>
          <a:p>
            <a:pPr lvl="1"/>
            <a:r>
              <a:rPr lang="en-US" dirty="0">
                <a:solidFill>
                  <a:schemeClr val="accent2"/>
                </a:solidFill>
                <a:ea typeface="+mn-ea"/>
              </a:rPr>
              <a:t>http://localhost:8080</a:t>
            </a:r>
          </a:p>
          <a:p>
            <a:pPr lvl="1"/>
            <a:r>
              <a:rPr lang="en-US" dirty="0"/>
              <a:t>If connecting to SkySpark on a different computer, use whatever address and port SkySpark is running on.</a:t>
            </a:r>
          </a:p>
          <a:p>
            <a:r>
              <a:rPr lang="en-US" dirty="0"/>
              <a:t>Login using the </a:t>
            </a:r>
            <a:r>
              <a:rPr lang="en-US" dirty="0" err="1"/>
              <a:t>su</a:t>
            </a:r>
            <a:r>
              <a:rPr lang="en-US" dirty="0"/>
              <a:t> account created during the SkySpark Setup Wizard.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8DAD36-D82A-FF42-95FE-9D1B8790CB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5F2EB-6803-D74D-BE19-64C946199132}" type="slidenum">
              <a:rPr lang="en-US" smtClean="0"/>
              <a:t>18</a:t>
            </a:fld>
            <a:endParaRPr lang="en-US"/>
          </a:p>
        </p:txBody>
      </p:sp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F3CF1A-443A-944C-808E-4D0E26100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360" y="1726481"/>
            <a:ext cx="4747209" cy="41067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1103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E5B248-F10D-DA4A-BBA3-4479D56D3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7" y="3161419"/>
            <a:ext cx="5548709" cy="2082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1341438"/>
            <a:ext cx="12091564" cy="1698543"/>
          </a:xfrm>
        </p:spPr>
        <p:txBody>
          <a:bodyPr/>
          <a:lstStyle/>
          <a:p>
            <a:r>
              <a:rPr lang="en-US" dirty="0"/>
              <a:t>After logging in, click the </a:t>
            </a:r>
            <a:r>
              <a:rPr lang="en-US" dirty="0">
                <a:solidFill>
                  <a:schemeClr val="accent2"/>
                </a:solidFill>
              </a:rPr>
              <a:t>Host</a:t>
            </a:r>
            <a:r>
              <a:rPr lang="en-US" dirty="0"/>
              <a:t> app.</a:t>
            </a:r>
          </a:p>
          <a:p>
            <a:r>
              <a:rPr lang="en-US" dirty="0"/>
              <a:t>On the </a:t>
            </a:r>
            <a:r>
              <a:rPr lang="en-US" dirty="0">
                <a:solidFill>
                  <a:schemeClr val="accent2"/>
                </a:solidFill>
              </a:rPr>
              <a:t>Projects</a:t>
            </a:r>
            <a:r>
              <a:rPr lang="en-US" dirty="0"/>
              <a:t> tab (default tab when opening the </a:t>
            </a:r>
            <a:r>
              <a:rPr lang="en-US" dirty="0">
                <a:solidFill>
                  <a:schemeClr val="accent2"/>
                </a:solidFill>
              </a:rPr>
              <a:t>Host</a:t>
            </a:r>
            <a:r>
              <a:rPr lang="en-US" dirty="0"/>
              <a:t> app), click the </a:t>
            </a:r>
            <a:r>
              <a:rPr lang="en-US" dirty="0" err="1">
                <a:solidFill>
                  <a:schemeClr val="accent2"/>
                </a:solidFill>
              </a:rPr>
              <a:t>Demogen</a:t>
            </a:r>
            <a:r>
              <a:rPr lang="en-US" dirty="0"/>
              <a:t> button then click </a:t>
            </a:r>
            <a:r>
              <a:rPr lang="en-US" dirty="0">
                <a:solidFill>
                  <a:schemeClr val="accent2"/>
                </a:solidFill>
              </a:rPr>
              <a:t>Ok</a:t>
            </a:r>
            <a:r>
              <a:rPr lang="en-US" dirty="0"/>
              <a:t>.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the Demo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8DAD36-D82A-FF42-95FE-9D1B8790CB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5F2EB-6803-D74D-BE19-64C946199132}" type="slidenum">
              <a:rPr lang="en-US" smtClean="0"/>
              <a:t>19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AF98DF-53A0-284F-90B5-F412BA4D153D}"/>
              </a:ext>
            </a:extLst>
          </p:cNvPr>
          <p:cNvGrpSpPr/>
          <p:nvPr/>
        </p:nvGrpSpPr>
        <p:grpSpPr>
          <a:xfrm>
            <a:off x="12294464" y="151677"/>
            <a:ext cx="978622" cy="1269136"/>
            <a:chOff x="11215687" y="134215"/>
            <a:chExt cx="978622" cy="1269136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3DF661D7-14B6-EE42-989D-3DE79478C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15687" y="134215"/>
              <a:ext cx="978622" cy="97862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4AF930-7BE7-7C41-9DBF-997919B036E6}"/>
                </a:ext>
              </a:extLst>
            </p:cNvPr>
            <p:cNvSpPr txBox="1"/>
            <p:nvPr/>
          </p:nvSpPr>
          <p:spPr>
            <a:xfrm>
              <a:off x="11375420" y="1053383"/>
              <a:ext cx="659155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Host</a:t>
              </a: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C1C3DBF3-AAD9-5A43-B734-524D74CFD6EB}"/>
              </a:ext>
            </a:extLst>
          </p:cNvPr>
          <p:cNvSpPr/>
          <p:nvPr/>
        </p:nvSpPr>
        <p:spPr bwMode="auto">
          <a:xfrm>
            <a:off x="4463820" y="3915785"/>
            <a:ext cx="533400" cy="78926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838908-2DB8-484B-A43F-8E54E63BA072}"/>
              </a:ext>
            </a:extLst>
          </p:cNvPr>
          <p:cNvSpPr txBox="1"/>
          <p:nvPr/>
        </p:nvSpPr>
        <p:spPr>
          <a:xfrm>
            <a:off x="4235220" y="3705655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1</a:t>
            </a:r>
          </a:p>
        </p:txBody>
      </p:sp>
      <p:pic>
        <p:nvPicPr>
          <p:cNvPr id="22" name="Picture 2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212F4BD-926E-3446-8C09-DCD126EED0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286" y="3161419"/>
            <a:ext cx="6120391" cy="33777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8D6464B-67A0-6B45-96BD-5EA69655CA48}"/>
              </a:ext>
            </a:extLst>
          </p:cNvPr>
          <p:cNvSpPr/>
          <p:nvPr/>
        </p:nvSpPr>
        <p:spPr bwMode="auto">
          <a:xfrm>
            <a:off x="7368931" y="3823578"/>
            <a:ext cx="762000" cy="32123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048B37-F085-FB4C-96D2-90EC25BC057B}"/>
              </a:ext>
            </a:extLst>
          </p:cNvPr>
          <p:cNvSpPr txBox="1"/>
          <p:nvPr/>
        </p:nvSpPr>
        <p:spPr>
          <a:xfrm>
            <a:off x="8240469" y="3807418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890FB9-0652-1441-B285-3C1161275464}"/>
              </a:ext>
            </a:extLst>
          </p:cNvPr>
          <p:cNvSpPr/>
          <p:nvPr/>
        </p:nvSpPr>
        <p:spPr>
          <a:xfrm>
            <a:off x="682914" y="5783387"/>
            <a:ext cx="6179299" cy="951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NOTE: This process may take a few minutes (check status in the command/prompt terminal). ~200 points of license capacity is used for the demo project.</a:t>
            </a:r>
          </a:p>
        </p:txBody>
      </p:sp>
    </p:spTree>
    <p:extLst>
      <p:ext uri="{BB962C8B-B14F-4D97-AF65-F5344CB8AC3E}">
        <p14:creationId xmlns:p14="http://schemas.microsoft.com/office/powerpoint/2010/main" val="833957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Attend a live </a:t>
            </a:r>
            <a:r>
              <a:rPr lang="en-US" dirty="0" err="1"/>
              <a:t>SkySpark</a:t>
            </a:r>
            <a:r>
              <a:rPr lang="en-US" dirty="0"/>
              <a:t> Deep Dive presentation.  We publish our calendar here: </a:t>
            </a:r>
            <a:r>
              <a:rPr lang="en-US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http://www.skyfoundry.com/forum/calendar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/>
              <a:t>Review the User App Training Videos (Section III): </a:t>
            </a:r>
            <a:r>
              <a:rPr lang="en-US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https://skyfoundry.com/doc/docTraining/index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/>
              <a:t>Complete the post setup exercises at the end of this presentation.</a:t>
            </a:r>
          </a:p>
          <a:p>
            <a:r>
              <a:rPr lang="en-US" dirty="0"/>
              <a:t>Watch these videos for extra credit:</a:t>
            </a:r>
          </a:p>
          <a:p>
            <a:pPr lvl="1"/>
            <a:r>
              <a:rPr lang="en-US" dirty="0"/>
              <a:t>Section II - Resolving License Errors and Warnings: </a:t>
            </a:r>
            <a:r>
              <a:rPr lang="en-US" dirty="0">
                <a:solidFill>
                  <a:schemeClr val="accent2"/>
                </a:solidFill>
                <a:ea typeface="+mn-e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https://skyfoundry.com/doc/docTraining/LicenseErrs</a:t>
            </a:r>
            <a:endParaRPr lang="en-US" dirty="0">
              <a:solidFill>
                <a:schemeClr val="accent2"/>
              </a:solidFill>
              <a:ea typeface="+mn-ea"/>
            </a:endParaRPr>
          </a:p>
          <a:p>
            <a:pPr lvl="1"/>
            <a:r>
              <a:rPr lang="en-US" dirty="0"/>
              <a:t>Section IV - Settings App: </a:t>
            </a:r>
            <a:r>
              <a:rPr lang="en-US" dirty="0">
                <a:solidFill>
                  <a:schemeClr val="accent2"/>
                </a:solidFill>
                <a:ea typeface="+mn-e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https://skyfoundry.com/doc/docTraining/SettingsApp</a:t>
            </a:r>
            <a:endParaRPr lang="en-US" dirty="0">
              <a:solidFill>
                <a:schemeClr val="accent2"/>
              </a:solidFill>
              <a:ea typeface="+mn-ea"/>
            </a:endParaRPr>
          </a:p>
          <a:p>
            <a:pPr lvl="1"/>
            <a:r>
              <a:rPr lang="en-US" dirty="0"/>
              <a:t>Section IV - Rule Views: </a:t>
            </a:r>
            <a:r>
              <a:rPr lang="en-US" dirty="0">
                <a:solidFill>
                  <a:schemeClr val="accent2"/>
                </a:solidFill>
                <a:ea typeface="+mn-e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https://skyfoundry.com/doc/docTraining/RuleViews</a:t>
            </a:r>
            <a:endParaRPr lang="en-US" dirty="0">
              <a:solidFill>
                <a:schemeClr val="accent2"/>
              </a:solidFill>
              <a:ea typeface="+mn-ea"/>
            </a:endParaRPr>
          </a:p>
          <a:p>
            <a:pPr lvl="1"/>
            <a:r>
              <a:rPr lang="en-US" dirty="0"/>
              <a:t>Section V - Nav Options: </a:t>
            </a:r>
            <a:r>
              <a:rPr lang="en-US" dirty="0">
                <a:solidFill>
                  <a:schemeClr val="accent2"/>
                </a:solidFill>
                <a:ea typeface="+mn-ea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https://skyfoundry.com/doc/docTraining/ViewNav</a:t>
            </a:r>
            <a:endParaRPr lang="en-US" dirty="0">
              <a:solidFill>
                <a:schemeClr val="accent2"/>
              </a:solidFill>
              <a:ea typeface="+mn-ea"/>
            </a:endParaRPr>
          </a:p>
          <a:p>
            <a:pPr lvl="1"/>
            <a:endParaRPr lang="en-US" dirty="0">
              <a:solidFill>
                <a:schemeClr val="accent2"/>
              </a:solidFill>
              <a:ea typeface="+mn-ea"/>
            </a:endParaRPr>
          </a:p>
          <a:p>
            <a:pPr lvl="1"/>
            <a:endParaRPr lang="en-US" dirty="0">
              <a:solidFill>
                <a:schemeClr val="accent2"/>
              </a:solidFill>
              <a:ea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Preparation </a:t>
            </a:r>
            <a:r>
              <a:rPr lang="en-US" u="sng" dirty="0"/>
              <a:t>Before</a:t>
            </a:r>
            <a:r>
              <a:rPr lang="en-US" dirty="0"/>
              <a:t> Class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88B952-852C-7C4B-947C-EA804B4F36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5F2EB-6803-D74D-BE19-64C94619913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01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C9CD6BE-753B-A340-A416-077492808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7" y="2636837"/>
            <a:ext cx="7296150" cy="38435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the </a:t>
            </a:r>
            <a:r>
              <a:rPr lang="en-US" dirty="0">
                <a:solidFill>
                  <a:schemeClr val="accent2"/>
                </a:solidFill>
              </a:rPr>
              <a:t>Project picker</a:t>
            </a:r>
            <a:r>
              <a:rPr lang="en-US" dirty="0"/>
              <a:t> in the top left corner.</a:t>
            </a:r>
          </a:p>
          <a:p>
            <a:r>
              <a:rPr lang="en-US" dirty="0"/>
              <a:t>Select the </a:t>
            </a:r>
            <a:r>
              <a:rPr lang="en-US" dirty="0">
                <a:solidFill>
                  <a:schemeClr val="accent2"/>
                </a:solidFill>
              </a:rPr>
              <a:t>Demo</a:t>
            </a:r>
            <a:r>
              <a:rPr lang="en-US" dirty="0"/>
              <a:t> project from the drop down.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the Demo Project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AF98DF-53A0-284F-90B5-F412BA4D153D}"/>
              </a:ext>
            </a:extLst>
          </p:cNvPr>
          <p:cNvGrpSpPr/>
          <p:nvPr/>
        </p:nvGrpSpPr>
        <p:grpSpPr>
          <a:xfrm>
            <a:off x="12294464" y="151677"/>
            <a:ext cx="978622" cy="1269136"/>
            <a:chOff x="11215687" y="134215"/>
            <a:chExt cx="978622" cy="1269136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3DF661D7-14B6-EE42-989D-3DE79478C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15687" y="134215"/>
              <a:ext cx="978622" cy="97862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4AF930-7BE7-7C41-9DBF-997919B036E6}"/>
                </a:ext>
              </a:extLst>
            </p:cNvPr>
            <p:cNvSpPr txBox="1"/>
            <p:nvPr/>
          </p:nvSpPr>
          <p:spPr>
            <a:xfrm>
              <a:off x="11375420" y="1053383"/>
              <a:ext cx="659155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Host</a:t>
              </a: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C1C3DBF3-AAD9-5A43-B734-524D74CFD6EB}"/>
              </a:ext>
            </a:extLst>
          </p:cNvPr>
          <p:cNvSpPr/>
          <p:nvPr/>
        </p:nvSpPr>
        <p:spPr bwMode="auto">
          <a:xfrm>
            <a:off x="928687" y="2625960"/>
            <a:ext cx="952500" cy="23971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838908-2DB8-484B-A43F-8E54E63BA072}"/>
              </a:ext>
            </a:extLst>
          </p:cNvPr>
          <p:cNvSpPr txBox="1"/>
          <p:nvPr/>
        </p:nvSpPr>
        <p:spPr>
          <a:xfrm>
            <a:off x="544493" y="2562147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829814C-DE49-D94A-A515-1CC9B8E42891}"/>
              </a:ext>
            </a:extLst>
          </p:cNvPr>
          <p:cNvSpPr/>
          <p:nvPr/>
        </p:nvSpPr>
        <p:spPr bwMode="auto">
          <a:xfrm>
            <a:off x="947737" y="3215495"/>
            <a:ext cx="952500" cy="23971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A7C3B2-4CEB-8C49-ACA7-F970EA374B9F}"/>
              </a:ext>
            </a:extLst>
          </p:cNvPr>
          <p:cNvSpPr txBox="1"/>
          <p:nvPr/>
        </p:nvSpPr>
        <p:spPr>
          <a:xfrm>
            <a:off x="552450" y="3214642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8CE35-41AB-0E4E-A67D-A8B0041857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5F2EB-6803-D74D-BE19-64C946199132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44353A-EAF6-EB45-B71D-55B042EAE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4487" y="3076506"/>
            <a:ext cx="7217525" cy="37978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20365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576C8-C413-1245-9B51-8A6C375418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Updating SkySpark</a:t>
            </a:r>
          </a:p>
        </p:txBody>
      </p:sp>
    </p:spTree>
    <p:extLst>
      <p:ext uri="{BB962C8B-B14F-4D97-AF65-F5344CB8AC3E}">
        <p14:creationId xmlns:p14="http://schemas.microsoft.com/office/powerpoint/2010/main" val="536626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801D5B-11A5-D948-8226-FB7DCE56B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99" y="4048920"/>
            <a:ext cx="5472993" cy="20383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0E8D4A-9D06-3F44-9E48-A07B4104D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438" y="2332037"/>
            <a:ext cx="6943252" cy="45944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for Updates in the Host App part 1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the </a:t>
            </a:r>
            <a:r>
              <a:rPr lang="en-US" dirty="0">
                <a:solidFill>
                  <a:schemeClr val="accent2"/>
                </a:solidFill>
              </a:rPr>
              <a:t>Host</a:t>
            </a:r>
            <a:r>
              <a:rPr lang="en-US" dirty="0"/>
              <a:t> app.</a:t>
            </a:r>
          </a:p>
          <a:p>
            <a:r>
              <a:rPr lang="en-US" dirty="0"/>
              <a:t>Click the </a:t>
            </a:r>
            <a:r>
              <a:rPr lang="en-US" dirty="0">
                <a:solidFill>
                  <a:schemeClr val="accent2"/>
                </a:solidFill>
              </a:rPr>
              <a:t>Install</a:t>
            </a:r>
            <a:r>
              <a:rPr lang="en-US" dirty="0"/>
              <a:t> tab.</a:t>
            </a:r>
          </a:p>
          <a:p>
            <a:r>
              <a:rPr lang="en-US" dirty="0"/>
              <a:t>Click the </a:t>
            </a:r>
            <a:r>
              <a:rPr lang="en-US" dirty="0">
                <a:solidFill>
                  <a:schemeClr val="accent2"/>
                </a:solidFill>
              </a:rPr>
              <a:t>Update</a:t>
            </a:r>
            <a:r>
              <a:rPr lang="en-US" dirty="0"/>
              <a:t> button.</a:t>
            </a:r>
          </a:p>
          <a:p>
            <a:r>
              <a:rPr lang="en-US" dirty="0"/>
              <a:t>Continue to next slide.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CC37EAD-4944-3845-BCE9-6C10B048D942}"/>
              </a:ext>
            </a:extLst>
          </p:cNvPr>
          <p:cNvSpPr/>
          <p:nvPr/>
        </p:nvSpPr>
        <p:spPr bwMode="auto">
          <a:xfrm>
            <a:off x="4205287" y="4851966"/>
            <a:ext cx="457200" cy="65236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E0E11A7-466F-9C40-AE48-B6642D756321}"/>
              </a:ext>
            </a:extLst>
          </p:cNvPr>
          <p:cNvSpPr/>
          <p:nvPr/>
        </p:nvSpPr>
        <p:spPr bwMode="auto">
          <a:xfrm>
            <a:off x="8243887" y="2560637"/>
            <a:ext cx="609600" cy="28492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A6BB59B-D4E5-4947-B6E3-BBE44557D65E}"/>
              </a:ext>
            </a:extLst>
          </p:cNvPr>
          <p:cNvSpPr/>
          <p:nvPr/>
        </p:nvSpPr>
        <p:spPr bwMode="auto">
          <a:xfrm>
            <a:off x="6271438" y="2885315"/>
            <a:ext cx="609600" cy="28492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EED9E5-E994-6F44-AF8D-E7AB24F6C39B}"/>
              </a:ext>
            </a:extLst>
          </p:cNvPr>
          <p:cNvSpPr txBox="1"/>
          <p:nvPr/>
        </p:nvSpPr>
        <p:spPr>
          <a:xfrm>
            <a:off x="3976687" y="4541837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6D37FA-C285-4E40-AC0E-7212367EE3E2}"/>
              </a:ext>
            </a:extLst>
          </p:cNvPr>
          <p:cNvSpPr txBox="1"/>
          <p:nvPr/>
        </p:nvSpPr>
        <p:spPr>
          <a:xfrm>
            <a:off x="8005532" y="2196247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8EB0E2-64B9-5049-B53D-3DEC6AF94F17}"/>
              </a:ext>
            </a:extLst>
          </p:cNvPr>
          <p:cNvSpPr txBox="1"/>
          <p:nvPr/>
        </p:nvSpPr>
        <p:spPr>
          <a:xfrm>
            <a:off x="5923661" y="2764139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442585-2002-FB44-AEBA-0167F2CCA3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5F2EB-6803-D74D-BE19-64C94619913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3113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EB414A-02F4-3248-B5AF-D91B5E833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887" y="2332037"/>
            <a:ext cx="6977134" cy="46141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for Updates in the Host App part 2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Select all patches</a:t>
            </a:r>
            <a:r>
              <a:rPr lang="en-US" dirty="0"/>
              <a:t> by clicking the first patch, holding shift, then clicking the last patch.</a:t>
            </a:r>
          </a:p>
          <a:p>
            <a:r>
              <a:rPr lang="en-US" dirty="0"/>
              <a:t>Click </a:t>
            </a:r>
            <a:r>
              <a:rPr lang="en-US" dirty="0">
                <a:solidFill>
                  <a:schemeClr val="accent2"/>
                </a:solidFill>
              </a:rPr>
              <a:t>Next</a:t>
            </a:r>
            <a:r>
              <a:rPr lang="en-US" dirty="0"/>
              <a:t>.</a:t>
            </a:r>
          </a:p>
          <a:p>
            <a:r>
              <a:rPr lang="en-US" dirty="0"/>
              <a:t>Continue to next slide.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5CB52C4-9289-DD41-90A4-525CCE463FCA}"/>
              </a:ext>
            </a:extLst>
          </p:cNvPr>
          <p:cNvSpPr/>
          <p:nvPr/>
        </p:nvSpPr>
        <p:spPr bwMode="auto">
          <a:xfrm>
            <a:off x="11305550" y="6065837"/>
            <a:ext cx="541204" cy="20872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8EC2AB-E495-0D4A-AAAE-279858D91F0B}"/>
              </a:ext>
            </a:extLst>
          </p:cNvPr>
          <p:cNvSpPr txBox="1"/>
          <p:nvPr/>
        </p:nvSpPr>
        <p:spPr>
          <a:xfrm>
            <a:off x="11000750" y="5687432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44C791E-72DA-0D44-A241-821B3E150373}"/>
              </a:ext>
            </a:extLst>
          </p:cNvPr>
          <p:cNvSpPr/>
          <p:nvPr/>
        </p:nvSpPr>
        <p:spPr bwMode="auto">
          <a:xfrm>
            <a:off x="6491287" y="3094037"/>
            <a:ext cx="2864575" cy="5334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0BF4B3-FB64-3648-ACA5-72910B4FECAE}"/>
              </a:ext>
            </a:extLst>
          </p:cNvPr>
          <p:cNvSpPr txBox="1"/>
          <p:nvPr/>
        </p:nvSpPr>
        <p:spPr>
          <a:xfrm>
            <a:off x="6216723" y="2923689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4DABD4-85DF-1849-9CFA-D408ADC70C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5F2EB-6803-D74D-BE19-64C94619913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7653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900A04-1389-6545-AC9C-159ECC048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887" y="1826953"/>
            <a:ext cx="7677150" cy="50741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for Updates in the Host App part 3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</a:t>
            </a:r>
            <a:r>
              <a:rPr lang="en-US" dirty="0">
                <a:solidFill>
                  <a:schemeClr val="accent2"/>
                </a:solidFill>
              </a:rPr>
              <a:t>Install</a:t>
            </a:r>
            <a:r>
              <a:rPr lang="en-US" dirty="0"/>
              <a:t>.</a:t>
            </a:r>
          </a:p>
          <a:p>
            <a:r>
              <a:rPr lang="en-US" dirty="0"/>
              <a:t>Continue to next slide.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7819233-DAF4-9F46-8CFC-E72F8B5F3A63}"/>
              </a:ext>
            </a:extLst>
          </p:cNvPr>
          <p:cNvSpPr/>
          <p:nvPr/>
        </p:nvSpPr>
        <p:spPr bwMode="auto">
          <a:xfrm>
            <a:off x="11672887" y="5889612"/>
            <a:ext cx="609600" cy="3048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21EF2F-3D20-9D49-ADD2-F5F20118FE46}"/>
              </a:ext>
            </a:extLst>
          </p:cNvPr>
          <p:cNvSpPr txBox="1"/>
          <p:nvPr/>
        </p:nvSpPr>
        <p:spPr>
          <a:xfrm>
            <a:off x="11444287" y="5536054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A96811-F4CB-CC45-A030-0BB68682CD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5F2EB-6803-D74D-BE19-64C94619913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4690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for Updates in the Host App part 4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Success!</a:t>
            </a:r>
          </a:p>
          <a:p>
            <a:r>
              <a:rPr lang="en-US" dirty="0">
                <a:solidFill>
                  <a:schemeClr val="accent2"/>
                </a:solidFill>
              </a:rPr>
              <a:t>Restart</a:t>
            </a:r>
            <a:r>
              <a:rPr lang="en-US" dirty="0"/>
              <a:t> SkySpark. 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7FB7CD-5C91-5E4A-B407-09167AA016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5F2EB-6803-D74D-BE19-64C946199132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29119E-F284-7A46-BABD-E58B2CFD9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487" y="1341438"/>
            <a:ext cx="8206762" cy="54149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303912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576C8-C413-1245-9B51-8A6C375418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Post Setup Exercises to Gain Familiarity with the SkySpark User Apps</a:t>
            </a:r>
          </a:p>
        </p:txBody>
      </p:sp>
    </p:spTree>
    <p:extLst>
      <p:ext uri="{BB962C8B-B14F-4D97-AF65-F5344CB8AC3E}">
        <p14:creationId xmlns:p14="http://schemas.microsoft.com/office/powerpoint/2010/main" val="1363962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app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>
                <a:solidFill>
                  <a:schemeClr val="accent2"/>
                </a:solidFill>
              </a:rPr>
              <a:t>Spark</a:t>
            </a:r>
            <a:r>
              <a:rPr lang="en-US" dirty="0"/>
              <a:t> app to explore the following </a:t>
            </a:r>
            <a:r>
              <a:rPr lang="en-US" dirty="0">
                <a:solidFill>
                  <a:schemeClr val="accent2"/>
                </a:solidFill>
              </a:rPr>
              <a:t>Views</a:t>
            </a:r>
            <a:r>
              <a:rPr lang="en-US" dirty="0"/>
              <a:t>: </a:t>
            </a:r>
          </a:p>
          <a:p>
            <a:pPr lvl="1"/>
            <a:r>
              <a:rPr lang="en-US" dirty="0"/>
              <a:t>All Sparks for Gaithersburg for a week period.</a:t>
            </a:r>
          </a:p>
          <a:p>
            <a:pPr lvl="1"/>
            <a:r>
              <a:rPr lang="en-US" dirty="0"/>
              <a:t>AHU Cool and Heat sparks for All Sites for a month period.</a:t>
            </a:r>
          </a:p>
          <a:p>
            <a:pPr lvl="1"/>
            <a:r>
              <a:rPr lang="en-US" dirty="0"/>
              <a:t>Select any 2 of the 4 sites and view all Rules for the current month.</a:t>
            </a:r>
          </a:p>
          <a:p>
            <a:pPr lvl="1"/>
            <a:r>
              <a:rPr lang="en-US" dirty="0"/>
              <a:t>Save any of the above views as a favorite for access in the Favorites app.</a:t>
            </a:r>
          </a:p>
          <a:p>
            <a:pPr lvl="1"/>
            <a:r>
              <a:rPr lang="en-US" dirty="0"/>
              <a:t>Export one of the above views as a PDF.</a:t>
            </a: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1908175" y="6858000"/>
            <a:ext cx="1828800" cy="457200"/>
          </a:xfrm>
          <a:prstGeom prst="roundRect">
            <a:avLst>
              <a:gd name="adj" fmla="val 34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3C11876-5A0D-1647-89C0-1917BAFF362B}"/>
              </a:ext>
            </a:extLst>
          </p:cNvPr>
          <p:cNvGrpSpPr/>
          <p:nvPr/>
        </p:nvGrpSpPr>
        <p:grpSpPr>
          <a:xfrm>
            <a:off x="12422188" y="192772"/>
            <a:ext cx="787395" cy="994845"/>
            <a:chOff x="12074609" y="2144360"/>
            <a:chExt cx="787395" cy="99484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AA95C170-739B-CA43-8AEF-169D1C68E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109541" y="2144360"/>
              <a:ext cx="706345" cy="70634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0E106C-79ED-3F47-8C71-D01EA9A221B6}"/>
                </a:ext>
              </a:extLst>
            </p:cNvPr>
            <p:cNvSpPr txBox="1"/>
            <p:nvPr/>
          </p:nvSpPr>
          <p:spPr>
            <a:xfrm>
              <a:off x="12074609" y="2789237"/>
              <a:ext cx="787395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Spark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132BB3-2ABB-4F4A-9E1B-1B83583C83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5F2EB-6803-D74D-BE19-64C94619913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2452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app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View usage data for yesterday - normalized for area and weather</a:t>
            </a:r>
          </a:p>
          <a:p>
            <a:pPr lvl="0"/>
            <a:r>
              <a:rPr lang="en-US" dirty="0"/>
              <a:t>Export the above as a PDF file.  View the file.  </a:t>
            </a:r>
          </a:p>
          <a:p>
            <a:pPr lvl="0"/>
            <a:r>
              <a:rPr lang="en-US" dirty="0">
                <a:solidFill>
                  <a:srgbClr val="FF0000"/>
                </a:solidFill>
              </a:rPr>
              <a:t>View the above data with the Relative rank tool</a:t>
            </a:r>
          </a:p>
          <a:p>
            <a:pPr lvl="0"/>
            <a:r>
              <a:rPr lang="en-US" dirty="0"/>
              <a:t>Add a baseline of previous year to the above</a:t>
            </a:r>
          </a:p>
          <a:p>
            <a:pPr lvl="0"/>
            <a:r>
              <a:rPr lang="en-US" dirty="0"/>
              <a:t>Change the point to kWh and view as a chart </a:t>
            </a:r>
            <a:r>
              <a:rPr lang="en-US" dirty="0">
                <a:solidFill>
                  <a:srgbClr val="FF0000"/>
                </a:solidFill>
              </a:rPr>
              <a:t>(remove the rank selection)</a:t>
            </a:r>
          </a:p>
          <a:p>
            <a:pPr lvl="0"/>
            <a:r>
              <a:rPr lang="en-US" dirty="0"/>
              <a:t>Export this view to Excel.  View the data.  </a:t>
            </a:r>
          </a:p>
          <a:p>
            <a:pPr lvl="0"/>
            <a:r>
              <a:rPr lang="en-US" dirty="0"/>
              <a:t>Save this selection as a Favorite with a date selection of Last Week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D979647-9104-FE48-9232-18E529BD78C8}"/>
              </a:ext>
            </a:extLst>
          </p:cNvPr>
          <p:cNvGrpSpPr/>
          <p:nvPr/>
        </p:nvGrpSpPr>
        <p:grpSpPr>
          <a:xfrm>
            <a:off x="12393687" y="119775"/>
            <a:ext cx="955600" cy="1258714"/>
            <a:chOff x="8202687" y="1918569"/>
            <a:chExt cx="955600" cy="1258714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64EF1A8-FB20-CE4F-B7DC-7EB527F94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02687" y="1918569"/>
              <a:ext cx="932400" cy="9324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0608E8-7AD2-EA45-8DB1-AA68AF82CBE1}"/>
                </a:ext>
              </a:extLst>
            </p:cNvPr>
            <p:cNvSpPr txBox="1"/>
            <p:nvPr/>
          </p:nvSpPr>
          <p:spPr>
            <a:xfrm>
              <a:off x="8242652" y="2827315"/>
              <a:ext cx="915635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Energy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A3B08B-175A-0C48-A63F-54FA9E468B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5F2EB-6803-D74D-BE19-64C94619913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5005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KPI app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View the full set of available KPIs for the current month</a:t>
            </a:r>
          </a:p>
          <a:p>
            <a:pPr lvl="0"/>
            <a:r>
              <a:rPr lang="en-US" dirty="0"/>
              <a:t>Select only the kWh Delta vs </a:t>
            </a:r>
            <a:r>
              <a:rPr lang="en-US" dirty="0" err="1"/>
              <a:t>Prev</a:t>
            </a:r>
            <a:r>
              <a:rPr lang="en-US" dirty="0"/>
              <a:t> Year KPI for viewing.  Export as a PDF.  </a:t>
            </a:r>
          </a:p>
          <a:p>
            <a:pPr lvl="0"/>
            <a:r>
              <a:rPr lang="en-US" dirty="0"/>
              <a:t>Select all of the KPIs.  </a:t>
            </a:r>
            <a:r>
              <a:rPr lang="en-US" dirty="0">
                <a:solidFill>
                  <a:srgbClr val="FF0000"/>
                </a:solidFill>
              </a:rPr>
              <a:t>View the Info pop-up available in that screen.</a:t>
            </a:r>
            <a:r>
              <a:rPr lang="en-US" dirty="0"/>
              <a:t>  </a:t>
            </a:r>
          </a:p>
          <a:p>
            <a:pPr lvl="0"/>
            <a:r>
              <a:rPr lang="en-US" dirty="0"/>
              <a:t>View the KPIs only for the Gaithersburg site.  Export the data in Excel format. 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AF7D4F-33E8-6C49-A610-31E9234638EE}"/>
              </a:ext>
            </a:extLst>
          </p:cNvPr>
          <p:cNvGrpSpPr/>
          <p:nvPr/>
        </p:nvGrpSpPr>
        <p:grpSpPr>
          <a:xfrm>
            <a:off x="12235447" y="220450"/>
            <a:ext cx="889001" cy="1238969"/>
            <a:chOff x="10923586" y="160336"/>
            <a:chExt cx="889001" cy="1238969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0CE1538-A663-094E-9928-F2B946BB2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923586" y="160336"/>
              <a:ext cx="889001" cy="8890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41F6C3-2192-6640-A63B-B6CBCC6D6CD7}"/>
                </a:ext>
              </a:extLst>
            </p:cNvPr>
            <p:cNvSpPr txBox="1"/>
            <p:nvPr/>
          </p:nvSpPr>
          <p:spPr>
            <a:xfrm>
              <a:off x="11089804" y="1049337"/>
              <a:ext cx="556563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KPI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F36BF8-EE04-C143-B574-58D2A0B88C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5F2EB-6803-D74D-BE19-64C94619913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8268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SkySpark Essentials</a:t>
            </a:r>
            <a:r>
              <a:rPr lang="en-US" baseline="30000" dirty="0"/>
              <a:t>Ⓡ</a:t>
            </a:r>
            <a:r>
              <a:rPr lang="en-US" dirty="0"/>
              <a:t> Overview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SkySpark Essentials training is presented in 5 modules.  </a:t>
            </a:r>
          </a:p>
          <a:p>
            <a:r>
              <a:rPr lang="en-US" dirty="0"/>
              <a:t>Module 1 is completed prior to the class. </a:t>
            </a:r>
          </a:p>
          <a:p>
            <a:r>
              <a:rPr lang="en-US" dirty="0"/>
              <a:t>The goal of Module 1 is for students to:</a:t>
            </a:r>
          </a:p>
          <a:p>
            <a:pPr lvl="1"/>
            <a:r>
              <a:rPr lang="en-US" dirty="0"/>
              <a:t>Install SkySpark on a computer they will use during training</a:t>
            </a:r>
          </a:p>
          <a:p>
            <a:pPr lvl="1"/>
            <a:r>
              <a:rPr lang="en-US" dirty="0"/>
              <a:t>Generate the SkySpark demo project</a:t>
            </a:r>
          </a:p>
          <a:p>
            <a:pPr lvl="1"/>
            <a:r>
              <a:rPr lang="en-US" dirty="0"/>
              <a:t>Become comfortable using the end user SkySpark Apps  </a:t>
            </a: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1908175" y="6858000"/>
            <a:ext cx="1828800" cy="457200"/>
          </a:xfrm>
          <a:prstGeom prst="roundRect">
            <a:avLst>
              <a:gd name="adj" fmla="val 34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916015-DB37-0C4D-9E1C-0FACFCF282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5F2EB-6803-D74D-BE19-64C9461991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5624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Historian app =&gt; Equip tab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View equipment data for various sites and for various time ranges</a:t>
            </a:r>
          </a:p>
          <a:p>
            <a:pPr lvl="0"/>
            <a:r>
              <a:rPr lang="en-US" dirty="0"/>
              <a:t>View the data for Gaithersburg, RTU-1 for yesterday.  Add the following points to the default display: </a:t>
            </a:r>
            <a:r>
              <a:rPr lang="en-US" dirty="0" err="1"/>
              <a:t>ElecMeter</a:t>
            </a:r>
            <a:r>
              <a:rPr lang="en-US" dirty="0"/>
              <a:t>-Main, Consumption (kWh) and Demand (kW).  Save this view as a favorite.  </a:t>
            </a:r>
            <a:r>
              <a:rPr lang="en-US" dirty="0">
                <a:solidFill>
                  <a:srgbClr val="FF0000"/>
                </a:solidFill>
              </a:rPr>
              <a:t>Copy the link and email it to yourself so that you may click on it. (I copied the link in the browser bar, but had to sign-in and find the favorite manually.) </a:t>
            </a:r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1908175" y="6858000"/>
            <a:ext cx="1828800" cy="457200"/>
          </a:xfrm>
          <a:prstGeom prst="roundRect">
            <a:avLst>
              <a:gd name="adj" fmla="val 34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659FFD4-95E2-CC46-9882-AB4B76ED7DB7}"/>
              </a:ext>
            </a:extLst>
          </p:cNvPr>
          <p:cNvGrpSpPr/>
          <p:nvPr/>
        </p:nvGrpSpPr>
        <p:grpSpPr>
          <a:xfrm>
            <a:off x="12251747" y="138892"/>
            <a:ext cx="1095172" cy="1317984"/>
            <a:chOff x="5677001" y="5380037"/>
            <a:chExt cx="1095172" cy="1317984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538DB556-EB18-D84D-A3AB-FE322A9EF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29287" y="5380037"/>
              <a:ext cx="990600" cy="9906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3F4DA7-82A8-134A-9AC5-A3553549CD8A}"/>
                </a:ext>
              </a:extLst>
            </p:cNvPr>
            <p:cNvSpPr txBox="1"/>
            <p:nvPr/>
          </p:nvSpPr>
          <p:spPr>
            <a:xfrm>
              <a:off x="5677001" y="6348053"/>
              <a:ext cx="109517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Historian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FB15A4-EFC5-D344-A28D-DAE57A0E14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5F2EB-6803-D74D-BE19-64C94619913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3611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576C8-C413-1245-9B51-8A6C375418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Information about Upgrading SkySpark</a:t>
            </a:r>
          </a:p>
        </p:txBody>
      </p:sp>
    </p:spTree>
    <p:extLst>
      <p:ext uri="{BB962C8B-B14F-4D97-AF65-F5344CB8AC3E}">
        <p14:creationId xmlns:p14="http://schemas.microsoft.com/office/powerpoint/2010/main" val="36310907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Migrating Projects from Older Versions of SkySpark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slide is informational because when creating a project for the first time (such as when going to the Essentials training), no migration is required.</a:t>
            </a:r>
            <a:endParaRPr lang="sv-SE" dirty="0"/>
          </a:p>
          <a:p>
            <a:r>
              <a:rPr lang="en-US" dirty="0"/>
              <a:t>When SkySpark is upgraded, a migration may be required for existing projects.</a:t>
            </a:r>
          </a:p>
          <a:p>
            <a:r>
              <a:rPr lang="en-US" dirty="0"/>
              <a:t>Full notes on migration can be found here: </a:t>
            </a:r>
            <a:r>
              <a:rPr lang="en-US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https://skyfoundry.com/doc/docSkySpark/Migration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/>
              <a:t>A migration is required to upgrade to these versions:</a:t>
            </a:r>
          </a:p>
          <a:p>
            <a:pPr lvl="1"/>
            <a:r>
              <a:rPr lang="en-US" dirty="0"/>
              <a:t>3.0.22</a:t>
            </a:r>
          </a:p>
          <a:p>
            <a:pPr lvl="1"/>
            <a:r>
              <a:rPr lang="en-US" dirty="0"/>
              <a:t>3.0.11</a:t>
            </a:r>
          </a:p>
          <a:p>
            <a:pPr lvl="1"/>
            <a:r>
              <a:rPr lang="en-US" dirty="0"/>
              <a:t>3.0.7</a:t>
            </a:r>
          </a:p>
          <a:p>
            <a:pPr lvl="1"/>
            <a:r>
              <a:rPr lang="en-US" dirty="0"/>
              <a:t>2.x to 3.x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9E3F9C-4FD0-5C45-961B-ED7C37D736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5F2EB-6803-D74D-BE19-64C94619913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2214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0576C8-C413-1245-9B51-8A6C375418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Troubleshooting Installation</a:t>
            </a:r>
          </a:p>
        </p:txBody>
      </p:sp>
    </p:spTree>
    <p:extLst>
      <p:ext uri="{BB962C8B-B14F-4D97-AF65-F5344CB8AC3E}">
        <p14:creationId xmlns:p14="http://schemas.microsoft.com/office/powerpoint/2010/main" val="10233767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1768476"/>
            <a:ext cx="5667955" cy="4987925"/>
          </a:xfrm>
        </p:spPr>
        <p:txBody>
          <a:bodyPr/>
          <a:lstStyle/>
          <a:p>
            <a:r>
              <a:rPr lang="en-US" dirty="0"/>
              <a:t>Something is already running on the computer that is using the configured SkySpark port.</a:t>
            </a:r>
          </a:p>
          <a:p>
            <a:r>
              <a:rPr lang="en-US" dirty="0"/>
              <a:t>Make sure there isn’t another command prompt/terminal running with SkySpark already.</a:t>
            </a:r>
          </a:p>
          <a:p>
            <a:r>
              <a:rPr lang="en-US" dirty="0"/>
              <a:t>Re-run the SkySpark Setup Wizard and choose a different port.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EB6993-0168-9F42-A85E-5CF101DC800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Cannot bind to port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Issues Preventing SkySpark from Starting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D3BCB7-1D48-514C-AC2D-025C0D14D21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65F2EB-6803-D74D-BE19-64C946199132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84F34E-F120-AA4F-8F92-2EC5D6383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300" y="2397440"/>
            <a:ext cx="7229187" cy="23928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ACA91F3-2929-1042-B40C-155072801733}"/>
              </a:ext>
            </a:extLst>
          </p:cNvPr>
          <p:cNvSpPr/>
          <p:nvPr/>
        </p:nvSpPr>
        <p:spPr bwMode="auto">
          <a:xfrm>
            <a:off x="6338888" y="2484437"/>
            <a:ext cx="6582084" cy="55446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8166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Double check that the license file was copied into the var/</a:t>
            </a:r>
            <a:r>
              <a:rPr lang="en-US" dirty="0" err="1"/>
              <a:t>lic</a:t>
            </a:r>
            <a:r>
              <a:rPr lang="en-US" dirty="0"/>
              <a:t> directory.</a:t>
            </a:r>
          </a:p>
          <a:p>
            <a:r>
              <a:rPr lang="en-US" dirty="0"/>
              <a:t>Double check the permissions on the var/</a:t>
            </a:r>
            <a:r>
              <a:rPr lang="en-US" dirty="0" err="1"/>
              <a:t>lic</a:t>
            </a:r>
            <a:r>
              <a:rPr lang="en-US" dirty="0"/>
              <a:t> directory.</a:t>
            </a:r>
          </a:p>
          <a:p>
            <a:r>
              <a:rPr lang="en-US" dirty="0"/>
              <a:t>Open the license file in a text editor and ensure it is not corrupt.</a:t>
            </a:r>
          </a:p>
          <a:p>
            <a:r>
              <a:rPr lang="en-US" dirty="0"/>
              <a:t>Re-download the license and copy the fresh file into the var/</a:t>
            </a:r>
            <a:r>
              <a:rPr lang="en-US" dirty="0" err="1"/>
              <a:t>lic</a:t>
            </a:r>
            <a:r>
              <a:rPr lang="en-US" dirty="0"/>
              <a:t> directory.</a:t>
            </a:r>
          </a:p>
          <a:p>
            <a:r>
              <a:rPr lang="en-US" dirty="0"/>
              <a:t>Restart SkySpark after making any license changes.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EB6993-0168-9F42-A85E-5CF101DC800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No license file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Issues Preventing SkySpark from Starting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D3BCB7-1D48-514C-AC2D-025C0D14D21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65F2EB-6803-D74D-BE19-64C946199132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091AF2-DC1D-BB40-891C-D4B86C5ED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280" y="2408237"/>
            <a:ext cx="6089964" cy="24590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C914A68-47E4-6447-B54B-3C326BD81E8C}"/>
              </a:ext>
            </a:extLst>
          </p:cNvPr>
          <p:cNvSpPr/>
          <p:nvPr/>
        </p:nvSpPr>
        <p:spPr bwMode="auto">
          <a:xfrm>
            <a:off x="7177087" y="3072969"/>
            <a:ext cx="6220157" cy="55446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cs typeface="Arial Unicode MS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305FCD-6287-BD43-B0C9-E6902BDECF18}"/>
              </a:ext>
            </a:extLst>
          </p:cNvPr>
          <p:cNvSpPr/>
          <p:nvPr/>
        </p:nvSpPr>
        <p:spPr>
          <a:xfrm>
            <a:off x="7696365" y="5009300"/>
            <a:ext cx="5181599" cy="1351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NOTE: The SkySpark web server daemon will still start without a valid license, but most functionality will be disabled.</a:t>
            </a:r>
          </a:p>
        </p:txBody>
      </p:sp>
    </p:spTree>
    <p:extLst>
      <p:ext uri="{BB962C8B-B14F-4D97-AF65-F5344CB8AC3E}">
        <p14:creationId xmlns:p14="http://schemas.microsoft.com/office/powerpoint/2010/main" val="32730209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BC73A-18D4-8842-938D-8277F5455D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End of Module 1</a:t>
            </a:r>
          </a:p>
        </p:txBody>
      </p:sp>
    </p:spTree>
    <p:extLst>
      <p:ext uri="{BB962C8B-B14F-4D97-AF65-F5344CB8AC3E}">
        <p14:creationId xmlns:p14="http://schemas.microsoft.com/office/powerpoint/2010/main" val="25730136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FD4949-C75D-9048-9767-C2FAA31D66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Installing SkySpark</a:t>
            </a:r>
          </a:p>
        </p:txBody>
      </p:sp>
    </p:spTree>
    <p:extLst>
      <p:ext uri="{BB962C8B-B14F-4D97-AF65-F5344CB8AC3E}">
        <p14:creationId xmlns:p14="http://schemas.microsoft.com/office/powerpoint/2010/main" val="801586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932" y="1768476"/>
            <a:ext cx="6477000" cy="4987925"/>
          </a:xfrm>
        </p:spPr>
        <p:txBody>
          <a:bodyPr/>
          <a:lstStyle/>
          <a:p>
            <a:r>
              <a:rPr lang="en-US" dirty="0"/>
              <a:t>Open a command prompt/terminal and run the command: </a:t>
            </a:r>
            <a:r>
              <a:rPr lang="en-US" dirty="0">
                <a:solidFill>
                  <a:schemeClr val="accent2"/>
                </a:solidFill>
              </a:rPr>
              <a:t>java –version</a:t>
            </a:r>
          </a:p>
          <a:p>
            <a:r>
              <a:rPr lang="en-US" dirty="0"/>
              <a:t>If an error is reported, then Java is either not installed or the operating system path is not configured properly.  Refer to next slide for Java installation resources.</a:t>
            </a:r>
          </a:p>
          <a:p>
            <a:r>
              <a:rPr lang="en-US" dirty="0"/>
              <a:t>If version information is reported then proceed with SkySpark Installation. </a:t>
            </a:r>
          </a:p>
          <a:p>
            <a:pPr lvl="1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F3B5B3-3294-2E48-B832-56D49A71312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SkySpark requires a Java Runtime Environment (JRE)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 Java Setup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C8EE687-3FBE-5548-B8D0-77E1B3A697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687" y="6695005"/>
            <a:ext cx="13182600" cy="4111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6" charset="0"/>
              <a:defRPr sz="3200">
                <a:solidFill>
                  <a:srgbClr val="000000"/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6" charset="0"/>
              <a:defRPr sz="2800">
                <a:solidFill>
                  <a:srgbClr val="000000"/>
                </a:solidFill>
                <a:latin typeface="Calibri"/>
                <a:cs typeface="+mn-cs"/>
              </a:defRPr>
            </a:lvl2pPr>
            <a:lvl3pPr marL="1143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rgbClr val="000000"/>
                </a:solidFill>
                <a:latin typeface="Calibri"/>
                <a:cs typeface="+mn-cs"/>
              </a:defRPr>
            </a:lvl3pPr>
            <a:lvl4pPr marL="1600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4pPr>
            <a:lvl5pPr marL="20574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5pPr>
            <a:lvl6pPr marL="25146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107950" indent="0"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400" dirty="0">
                <a:latin typeface="Avenir Book" panose="02000503020000020003" pitchFamily="2" charset="0"/>
              </a:rPr>
              <a:t>Java Home Documentation: </a:t>
            </a:r>
            <a:r>
              <a:rPr lang="en-US" sz="2400" u="sng" kern="0" dirty="0">
                <a:solidFill>
                  <a:srgbClr val="3557E0"/>
                </a:solidFill>
                <a:latin typeface="Avenir Book" panose="02000503020000020003" pitchFamily="2" charset="0"/>
              </a:rPr>
              <a:t>https://www.skyfoundry.com/doc/</a:t>
            </a:r>
            <a:r>
              <a:rPr lang="en-US" sz="2400" u="sng" kern="0" dirty="0" err="1">
                <a:solidFill>
                  <a:srgbClr val="3557E0"/>
                </a:solidFill>
                <a:latin typeface="Avenir Book" panose="02000503020000020003" pitchFamily="2" charset="0"/>
              </a:rPr>
              <a:t>docSkySpark</a:t>
            </a:r>
            <a:r>
              <a:rPr lang="en-US" sz="2400" u="sng" kern="0" dirty="0">
                <a:solidFill>
                  <a:srgbClr val="3557E0"/>
                </a:solidFill>
                <a:latin typeface="Avenir Book" panose="02000503020000020003" pitchFamily="2" charset="0"/>
              </a:rPr>
              <a:t>/</a:t>
            </a:r>
            <a:r>
              <a:rPr lang="en-US" sz="2400" u="sng" kern="0" dirty="0" err="1">
                <a:solidFill>
                  <a:srgbClr val="3557E0"/>
                </a:solidFill>
                <a:latin typeface="Avenir Book" panose="02000503020000020003" pitchFamily="2" charset="0"/>
              </a:rPr>
              <a:t>Setup#javaHome</a:t>
            </a:r>
            <a:endParaRPr lang="en-US" sz="2400" u="sng" kern="0" dirty="0">
              <a:solidFill>
                <a:srgbClr val="3557E0"/>
              </a:solidFill>
              <a:latin typeface="Avenir Book" panose="02000503020000020003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F53D47-C08E-0F4B-B2B2-3FE599F6C39D}"/>
              </a:ext>
            </a:extLst>
          </p:cNvPr>
          <p:cNvSpPr txBox="1"/>
          <p:nvPr/>
        </p:nvSpPr>
        <p:spPr>
          <a:xfrm>
            <a:off x="7236381" y="1768476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56BB28-3945-0340-B332-2A3E050D942F}"/>
              </a:ext>
            </a:extLst>
          </p:cNvPr>
          <p:cNvSpPr txBox="1"/>
          <p:nvPr/>
        </p:nvSpPr>
        <p:spPr>
          <a:xfrm>
            <a:off x="7211689" y="4310371"/>
            <a:ext cx="304800" cy="3535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 panose="02000503020000020003" pitchFamily="2" charset="0"/>
              </a:rPr>
              <a:t>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9EC42-D8C5-9944-B168-E0156745383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F65F2EB-6803-D74D-BE19-64C946199132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875457-9BE3-C84B-B832-DD88EC95F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381" y="2223575"/>
            <a:ext cx="6189106" cy="13741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7FCAB7-CF8A-B846-A297-FA7986E1C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381" y="4797573"/>
            <a:ext cx="6189106" cy="17795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69854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Overview of Java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SkySpark requires Java 8 or later. Install 64-bit Java (x64) unless there is a hardware requirement to use 32-bit. </a:t>
            </a:r>
          </a:p>
          <a:p>
            <a:r>
              <a:rPr lang="en-US" dirty="0"/>
              <a:t>Starting with Java 11, Oracle releases the Java Development Kit (JDK) two ways:</a:t>
            </a:r>
          </a:p>
          <a:p>
            <a:pPr lvl="1"/>
            <a:r>
              <a:rPr lang="en-US" u="sng" dirty="0"/>
              <a:t>Open Source</a:t>
            </a:r>
            <a:r>
              <a:rPr lang="en-US" dirty="0"/>
              <a:t> Oracle OpenJDK - GPLv2+CPE license</a:t>
            </a:r>
          </a:p>
          <a:p>
            <a:pPr lvl="1"/>
            <a:r>
              <a:rPr lang="en-US" dirty="0"/>
              <a:t>Oracle JDK – </a:t>
            </a:r>
            <a:r>
              <a:rPr lang="en-US" u="sng" dirty="0"/>
              <a:t>Paid</a:t>
            </a:r>
            <a:r>
              <a:rPr lang="en-US" dirty="0"/>
              <a:t> commercial license</a:t>
            </a:r>
          </a:p>
          <a:p>
            <a:r>
              <a:rPr lang="en-US" dirty="0"/>
              <a:t>End customers may require the use of a specific JDK.</a:t>
            </a:r>
          </a:p>
          <a:p>
            <a:r>
              <a:rPr lang="en-US" dirty="0"/>
              <a:t>Regardless of what JDK is used, ensure there is a plan in place to install Java security updates.</a:t>
            </a:r>
          </a:p>
          <a:p>
            <a:r>
              <a:rPr lang="en-US" dirty="0"/>
              <a:t>The JRE (the </a:t>
            </a:r>
            <a:r>
              <a:rPr lang="en-US" dirty="0">
                <a:solidFill>
                  <a:schemeClr val="accent2"/>
                </a:solidFill>
              </a:rPr>
              <a:t>java</a:t>
            </a:r>
            <a:r>
              <a:rPr lang="en-US" dirty="0"/>
              <a:t> binary) is included with the JDK, while in the past the JRE was available separately.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AF0A53-A3A9-4943-9889-26D7F8EC74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5F2EB-6803-D74D-BE19-64C9461991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53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Providers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several providers of OpenJDK based distributions that will provide free updates (including security updates).</a:t>
            </a:r>
          </a:p>
          <a:p>
            <a:r>
              <a:rPr lang="en-US" dirty="0"/>
              <a:t>It is your responsibility to choose a Java distribution and ensure your usage of Java complies with the providers license.</a:t>
            </a:r>
          </a:p>
          <a:p>
            <a:r>
              <a:rPr lang="en-US" dirty="0" err="1"/>
              <a:t>SkyFoundry</a:t>
            </a:r>
            <a:r>
              <a:rPr lang="en-US" dirty="0"/>
              <a:t> does not require the use of any specific provider. </a:t>
            </a:r>
            <a:endParaRPr lang="en-US" dirty="0">
              <a:solidFill>
                <a:schemeClr val="accent2"/>
              </a:solidFill>
            </a:endParaRPr>
          </a:p>
          <a:p>
            <a:pPr lvl="1"/>
            <a:r>
              <a:rPr lang="en-US" dirty="0"/>
              <a:t>Oracle OpenJDK is available from: </a:t>
            </a:r>
            <a:r>
              <a:rPr lang="en-US" dirty="0">
                <a:solidFill>
                  <a:schemeClr val="accent2"/>
                </a:solidFill>
                <a:ea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http://jdk.java.net</a:t>
            </a:r>
            <a:endParaRPr lang="en-US" dirty="0">
              <a:solidFill>
                <a:schemeClr val="accent2"/>
              </a:solidFill>
              <a:ea typeface="+mn-ea"/>
            </a:endParaRPr>
          </a:p>
          <a:p>
            <a:pPr lvl="1"/>
            <a:r>
              <a:rPr lang="en-US" dirty="0"/>
              <a:t>Amazon’s OpenJDK distribution (</a:t>
            </a:r>
            <a:r>
              <a:rPr lang="en-US" dirty="0" err="1"/>
              <a:t>Corretto</a:t>
            </a:r>
            <a:r>
              <a:rPr lang="en-US" dirty="0"/>
              <a:t>) has good documentation and no cost: </a:t>
            </a:r>
            <a:r>
              <a:rPr lang="en-US" dirty="0">
                <a:solidFill>
                  <a:schemeClr val="accent2"/>
                </a:solidFill>
                <a:ea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https://docs.aws.amazon.com/corretto/latest/corretto-8-ug/downloads-list.html</a:t>
            </a:r>
            <a:endParaRPr lang="en-US" dirty="0">
              <a:solidFill>
                <a:schemeClr val="accent2"/>
              </a:solidFill>
              <a:ea typeface="+mn-ea"/>
            </a:endParaRP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A6D878-F3AB-CE4A-BAA3-0D03883BC6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5F2EB-6803-D74D-BE19-64C9461991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854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Navigate to </a:t>
            </a:r>
            <a:r>
              <a:rPr lang="en-US" u="sng" dirty="0">
                <a:solidFill>
                  <a:srgbClr val="3557E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https://skyfoundry.com</a:t>
            </a:r>
            <a:r>
              <a:rPr lang="en-US" dirty="0"/>
              <a:t> and click on the </a:t>
            </a:r>
            <a:r>
              <a:rPr lang="en-US" dirty="0">
                <a:solidFill>
                  <a:schemeClr val="accent2"/>
                </a:solidFill>
              </a:rPr>
              <a:t>Community</a:t>
            </a:r>
            <a:r>
              <a:rPr lang="en-US" dirty="0"/>
              <a:t> tab at the top.</a:t>
            </a:r>
          </a:p>
          <a:p>
            <a:r>
              <a:rPr lang="en-US" dirty="0"/>
              <a:t>Login using your personal credentials.  If you don’t have an account, email the instructor to set one up.</a:t>
            </a:r>
          </a:p>
          <a:p>
            <a:r>
              <a:rPr lang="en-US" dirty="0"/>
              <a:t>Click the </a:t>
            </a:r>
            <a:r>
              <a:rPr lang="en-US" dirty="0">
                <a:solidFill>
                  <a:schemeClr val="accent2"/>
                </a:solidFill>
              </a:rPr>
              <a:t>Downloads</a:t>
            </a:r>
            <a:r>
              <a:rPr lang="en-US" dirty="0"/>
              <a:t> tab and download the current version.  It's just a zip file.  </a:t>
            </a:r>
          </a:p>
          <a:p>
            <a:pPr lvl="1"/>
            <a:r>
              <a:rPr lang="en-US" dirty="0"/>
              <a:t>If a direct link was provided by the instructor, use that to download SkySpark.</a:t>
            </a:r>
          </a:p>
          <a:p>
            <a:pPr lvl="1"/>
            <a:r>
              <a:rPr lang="en-US" dirty="0"/>
              <a:t>Depending on your business relationship with </a:t>
            </a:r>
            <a:r>
              <a:rPr lang="en-US" dirty="0" err="1"/>
              <a:t>SkyFoundry</a:t>
            </a:r>
            <a:r>
              <a:rPr lang="en-US" dirty="0"/>
              <a:t>, you may not have Download access.</a:t>
            </a:r>
          </a:p>
          <a:p>
            <a:r>
              <a:rPr lang="en-US" dirty="0"/>
              <a:t>Watch SkySpark installation video for the target operating system:</a:t>
            </a:r>
          </a:p>
          <a:p>
            <a:pPr lvl="1"/>
            <a:r>
              <a:rPr lang="en-US" dirty="0">
                <a:solidFill>
                  <a:schemeClr val="accent2"/>
                </a:solidFill>
                <a:ea typeface="+mn-ea"/>
              </a:rPr>
              <a:t>Windows</a:t>
            </a:r>
            <a:r>
              <a:rPr lang="en-US" dirty="0"/>
              <a:t>: https://</a:t>
            </a:r>
            <a:r>
              <a:rPr lang="en-US" dirty="0" err="1"/>
              <a:t>skyfoundry.com</a:t>
            </a:r>
            <a:r>
              <a:rPr lang="en-US" dirty="0"/>
              <a:t>/doc/</a:t>
            </a:r>
            <a:r>
              <a:rPr lang="en-US" dirty="0" err="1"/>
              <a:t>docTraining</a:t>
            </a:r>
            <a:r>
              <a:rPr lang="en-US" dirty="0"/>
              <a:t>/</a:t>
            </a:r>
            <a:r>
              <a:rPr lang="en-US" dirty="0" err="1"/>
              <a:t>SetupWin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solidFill>
                  <a:schemeClr val="accent2"/>
                </a:solidFill>
                <a:ea typeface="+mn-ea"/>
              </a:rPr>
              <a:t>Linux</a:t>
            </a:r>
            <a:r>
              <a:rPr lang="en-US" dirty="0"/>
              <a:t>: https://</a:t>
            </a:r>
            <a:r>
              <a:rPr lang="en-US" dirty="0" err="1"/>
              <a:t>skyfoundry.com</a:t>
            </a:r>
            <a:r>
              <a:rPr lang="en-US" dirty="0"/>
              <a:t>/doc/</a:t>
            </a:r>
            <a:r>
              <a:rPr lang="en-US" dirty="0" err="1"/>
              <a:t>docTraining</a:t>
            </a:r>
            <a:r>
              <a:rPr lang="en-US" dirty="0"/>
              <a:t>/</a:t>
            </a:r>
            <a:r>
              <a:rPr lang="en-US" dirty="0" err="1"/>
              <a:t>SetupLinux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SkySpark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D5049A8-4BFE-7840-AAB6-0EC172B964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514" y="6675437"/>
            <a:ext cx="11582400" cy="41116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itchFamily="16" charset="0"/>
              <a:defRPr sz="3200">
                <a:solidFill>
                  <a:srgbClr val="000000"/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6" charset="0"/>
              <a:defRPr sz="2800">
                <a:solidFill>
                  <a:srgbClr val="000000"/>
                </a:solidFill>
                <a:latin typeface="Calibri"/>
                <a:cs typeface="+mn-cs"/>
              </a:defRPr>
            </a:lvl2pPr>
            <a:lvl3pPr marL="1143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6" charset="0"/>
              <a:defRPr sz="2400">
                <a:solidFill>
                  <a:srgbClr val="000000"/>
                </a:solidFill>
                <a:latin typeface="Calibri"/>
                <a:cs typeface="+mn-cs"/>
              </a:defRPr>
            </a:lvl3pPr>
            <a:lvl4pPr marL="1600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4pPr>
            <a:lvl5pPr marL="20574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Calibri"/>
                <a:cs typeface="+mn-cs"/>
              </a:defRPr>
            </a:lvl5pPr>
            <a:lvl6pPr marL="25146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defTabSz="457200" rtl="0" eaLnBrk="1" fontAlgn="base" hangingPunct="1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6" charset="0"/>
              <a:defRPr sz="20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marL="107950" indent="0"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400" dirty="0">
                <a:latin typeface="Avenir Book" panose="02000503020000020003" pitchFamily="2" charset="0"/>
              </a:rPr>
              <a:t>SkySpark Setup Documentation: </a:t>
            </a:r>
            <a:r>
              <a:rPr lang="en-US" sz="2400" u="sng" kern="0" dirty="0">
                <a:solidFill>
                  <a:srgbClr val="3557E0"/>
                </a:solidFill>
                <a:latin typeface="Avenir Book" panose="02000503020000020003" pitchFamily="2" charset="0"/>
              </a:rPr>
              <a:t>https://</a:t>
            </a:r>
            <a:r>
              <a:rPr lang="en-US" sz="2400" u="sng" kern="0" dirty="0" err="1">
                <a:solidFill>
                  <a:srgbClr val="3557E0"/>
                </a:solidFill>
                <a:latin typeface="Avenir Book" panose="02000503020000020003" pitchFamily="2" charset="0"/>
              </a:rPr>
              <a:t>skyfoundry.com</a:t>
            </a:r>
            <a:r>
              <a:rPr lang="en-US" sz="2400" u="sng" kern="0" dirty="0">
                <a:solidFill>
                  <a:srgbClr val="3557E0"/>
                </a:solidFill>
                <a:latin typeface="Avenir Book" panose="02000503020000020003" pitchFamily="2" charset="0"/>
              </a:rPr>
              <a:t>/doc/</a:t>
            </a:r>
            <a:r>
              <a:rPr lang="en-US" sz="2400" u="sng" kern="0" dirty="0" err="1">
                <a:solidFill>
                  <a:srgbClr val="3557E0"/>
                </a:solidFill>
                <a:latin typeface="Avenir Book" panose="02000503020000020003" pitchFamily="2" charset="0"/>
              </a:rPr>
              <a:t>docSkySpark</a:t>
            </a:r>
            <a:r>
              <a:rPr lang="en-US" sz="2400" u="sng" kern="0" dirty="0">
                <a:solidFill>
                  <a:srgbClr val="3557E0"/>
                </a:solidFill>
                <a:latin typeface="Avenir Book" panose="02000503020000020003" pitchFamily="2" charset="0"/>
              </a:rPr>
              <a:t>/Setup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B1019A-1F06-7343-9486-36D83D5E36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5F2EB-6803-D74D-BE19-64C9461991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10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1842E9-0FC6-CB42-A3D5-AF80655B8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Unzip the downloaded file and put the SkySpark build directory in an easy to find root directory, such as </a:t>
            </a:r>
            <a:r>
              <a:rPr lang="en-US" dirty="0">
                <a:solidFill>
                  <a:schemeClr val="accent2"/>
                </a:solidFill>
              </a:rPr>
              <a:t>C:\</a:t>
            </a:r>
            <a:r>
              <a:rPr lang="en-US" dirty="0" err="1">
                <a:solidFill>
                  <a:schemeClr val="accent2"/>
                </a:solidFill>
              </a:rPr>
              <a:t>skyspark</a:t>
            </a:r>
            <a:r>
              <a:rPr lang="en-US" dirty="0"/>
              <a:t>.</a:t>
            </a:r>
          </a:p>
          <a:p>
            <a:r>
              <a:rPr lang="en-US" dirty="0"/>
              <a:t>The directory of the SkySpark build should be something like: </a:t>
            </a:r>
            <a:r>
              <a:rPr lang="en-US" dirty="0">
                <a:solidFill>
                  <a:schemeClr val="accent2"/>
                </a:solidFill>
              </a:rPr>
              <a:t>C:\</a:t>
            </a:r>
            <a:r>
              <a:rPr lang="en-US" dirty="0" err="1">
                <a:solidFill>
                  <a:schemeClr val="accent2"/>
                </a:solidFill>
              </a:rPr>
              <a:t>skyspark</a:t>
            </a:r>
            <a:r>
              <a:rPr lang="en-US" dirty="0">
                <a:solidFill>
                  <a:schemeClr val="accent2"/>
                </a:solidFill>
              </a:rPr>
              <a:t>\skyspark-3.0.25</a:t>
            </a:r>
            <a:r>
              <a:rPr lang="en-US" dirty="0"/>
              <a:t> (</a:t>
            </a:r>
            <a:r>
              <a:rPr lang="en-US" u="sng" dirty="0"/>
              <a:t>make sure there isn’t a nested folder</a:t>
            </a:r>
            <a:r>
              <a:rPr lang="en-US" dirty="0"/>
              <a:t> such as </a:t>
            </a:r>
            <a:r>
              <a:rPr lang="en-US" dirty="0">
                <a:solidFill>
                  <a:schemeClr val="accent2"/>
                </a:solidFill>
              </a:rPr>
              <a:t>C:\</a:t>
            </a:r>
            <a:r>
              <a:rPr lang="en-US" dirty="0" err="1">
                <a:solidFill>
                  <a:schemeClr val="accent2"/>
                </a:solidFill>
              </a:rPr>
              <a:t>skyspark</a:t>
            </a:r>
            <a:r>
              <a:rPr lang="en-US" dirty="0">
                <a:solidFill>
                  <a:schemeClr val="accent2"/>
                </a:solidFill>
              </a:rPr>
              <a:t>\skyspark-3.0.25\skyspark-3.0.25</a:t>
            </a:r>
            <a:r>
              <a:rPr lang="en-US" dirty="0"/>
              <a:t>).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SkySpark Installation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E5AFDB-AC8A-B444-A065-BCC24DEBB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887" y="3971662"/>
            <a:ext cx="7708900" cy="25367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106B0C-C710-5B46-BB5D-AC3A68167D19}"/>
              </a:ext>
            </a:extLst>
          </p:cNvPr>
          <p:cNvSpPr/>
          <p:nvPr/>
        </p:nvSpPr>
        <p:spPr>
          <a:xfrm>
            <a:off x="319087" y="4694237"/>
            <a:ext cx="5181599" cy="1351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NOTE: For production deployments, it is a best practice to install applications on a different disk than the Operating System, such as E</a:t>
            </a:r>
            <a:r>
              <a:rPr lang="en-US" sz="2200" dirty="0">
                <a:solidFill>
                  <a:srgbClr val="FF0000"/>
                </a:solidFill>
                <a:sym typeface="Wingdings" pitchFamily="2" charset="2"/>
              </a:rPr>
              <a:t>:\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793D89-5F2C-E548-B9AD-AAEBF08F77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65F2EB-6803-D74D-BE19-64C9461991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96871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 Template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effectLst/>
            <a:latin typeface="Arial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US" sz="1800" b="0" i="0" u="none" strike="noStrike" cap="none" normalizeH="0" baseline="0" smtClean="0">
            <a:ln>
              <a:noFill/>
            </a:ln>
            <a:effectLst/>
            <a:latin typeface="Arial" charset="0"/>
            <a:cs typeface="Arial Unicode MS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or Section Slide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F3BF1F6716674AB34901E72E52D5D4" ma:contentTypeVersion="13" ma:contentTypeDescription="Create a new document." ma:contentTypeScope="" ma:versionID="fe504329b01d7df735d01705c775929f">
  <xsd:schema xmlns:xsd="http://www.w3.org/2001/XMLSchema" xmlns:xs="http://www.w3.org/2001/XMLSchema" xmlns:p="http://schemas.microsoft.com/office/2006/metadata/properties" xmlns:ns2="395daf9e-a8d8-4e7e-ac92-bd2f22cabde2" xmlns:ns3="a88927f0-ce0c-459e-bde8-51ff498444af" targetNamespace="http://schemas.microsoft.com/office/2006/metadata/properties" ma:root="true" ma:fieldsID="1417f564ef4e98f4bb6f483eb533c071" ns2:_="" ns3:_="">
    <xsd:import namespace="395daf9e-a8d8-4e7e-ac92-bd2f22cabde2"/>
    <xsd:import namespace="a88927f0-ce0c-459e-bde8-51ff498444a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Description0" minOccurs="0"/>
                <xsd:element ref="ns3:MediaServiceEventHashCode" minOccurs="0"/>
                <xsd:element ref="ns3:MediaServiceGenerationTime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5daf9e-a8d8-4e7e-ac92-bd2f22cabde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8927f0-ce0c-459e-bde8-51ff498444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Description0" ma:index="14" nillable="true" ma:displayName="Description" ma:internalName="Description0">
      <xsd:simpleType>
        <xsd:restriction base="dms:Text">
          <xsd:maxLength value="255"/>
        </xsd:restriction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0 xmlns="a88927f0-ce0c-459e-bde8-51ff498444a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4A7C483-CE39-4DAB-AAB5-A9FBC576C9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95daf9e-a8d8-4e7e-ac92-bd2f22cabde2"/>
    <ds:schemaRef ds:uri="a88927f0-ce0c-459e-bde8-51ff498444a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2FCE04-E2A2-4EDF-968F-871C964B1B20}">
  <ds:schemaRefs>
    <ds:schemaRef ds:uri="http://schemas.microsoft.com/office/2006/metadata/properties"/>
    <ds:schemaRef ds:uri="http://schemas.microsoft.com/office/infopath/2007/PartnerControls"/>
    <ds:schemaRef ds:uri="a88927f0-ce0c-459e-bde8-51ff498444af"/>
  </ds:schemaRefs>
</ds:datastoreItem>
</file>

<file path=customXml/itemProps3.xml><?xml version="1.0" encoding="utf-8"?>
<ds:datastoreItem xmlns:ds="http://schemas.openxmlformats.org/officeDocument/2006/customXml" ds:itemID="{39BADEEC-348E-46F0-8448-A2E12A62C3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29034</TotalTime>
  <Words>2158</Words>
  <Application>Microsoft Office PowerPoint</Application>
  <PresentationFormat>Custom</PresentationFormat>
  <Paragraphs>237</Paragraphs>
  <Slides>36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Avenir Book</vt:lpstr>
      <vt:lpstr>Calibri</vt:lpstr>
      <vt:lpstr>Times New Roman</vt:lpstr>
      <vt:lpstr>Content Template</vt:lpstr>
      <vt:lpstr>Title or Section Slide Template</vt:lpstr>
      <vt:lpstr>PowerPoint Presentation</vt:lpstr>
      <vt:lpstr>Recommended Preparation Before Class</vt:lpstr>
      <vt:lpstr>SkySpark EssentialsⓇ Overview</vt:lpstr>
      <vt:lpstr>PowerPoint Presentation</vt:lpstr>
      <vt:lpstr>Verify Java Setup</vt:lpstr>
      <vt:lpstr>High Level Overview of Java Requirements</vt:lpstr>
      <vt:lpstr>Java Providers</vt:lpstr>
      <vt:lpstr>Download SkySpark</vt:lpstr>
      <vt:lpstr>SkySpark Installation</vt:lpstr>
      <vt:lpstr>Launch Initial SkySpark Setup Wizard</vt:lpstr>
      <vt:lpstr>Complete SkySpark Setup Wizard</vt:lpstr>
      <vt:lpstr>Important Notes on SkySpark Setup</vt:lpstr>
      <vt:lpstr>SkySpark License Installation</vt:lpstr>
      <vt:lpstr>PowerPoint Presentation</vt:lpstr>
      <vt:lpstr>Starting SkySpark</vt:lpstr>
      <vt:lpstr>First Time Starting SkySpark</vt:lpstr>
      <vt:lpstr>Things to check when Starting SkySpark</vt:lpstr>
      <vt:lpstr>Login to SkySpark</vt:lpstr>
      <vt:lpstr>Generate the Demo Project</vt:lpstr>
      <vt:lpstr>Accessing the Demo Project</vt:lpstr>
      <vt:lpstr>PowerPoint Presentation</vt:lpstr>
      <vt:lpstr>Checking for Updates in the Host App part 1</vt:lpstr>
      <vt:lpstr>Checking for Updates in the Host App part 2</vt:lpstr>
      <vt:lpstr>Checking for Updates in the Host App part 3</vt:lpstr>
      <vt:lpstr>Checking for Updates in the Host App part 4</vt:lpstr>
      <vt:lpstr>PowerPoint Presentation</vt:lpstr>
      <vt:lpstr>Spark app</vt:lpstr>
      <vt:lpstr>Energy app</vt:lpstr>
      <vt:lpstr>KPI app</vt:lpstr>
      <vt:lpstr>Historian app =&gt; Equip tab</vt:lpstr>
      <vt:lpstr>PowerPoint Presentation</vt:lpstr>
      <vt:lpstr>Migrating Projects from Older Versions of SkySpark</vt:lpstr>
      <vt:lpstr>PowerPoint Presentation</vt:lpstr>
      <vt:lpstr>Possible Issues Preventing SkySpark from Starting</vt:lpstr>
      <vt:lpstr>Possible Issues Preventing SkySpark from Starting</vt:lpstr>
      <vt:lpstr>PowerPoint Presentation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Brian Frank</dc:creator>
  <cp:lastModifiedBy>Mathew Coalson</cp:lastModifiedBy>
  <cp:revision>1093</cp:revision>
  <cp:lastPrinted>2017-03-24T17:23:41Z</cp:lastPrinted>
  <dcterms:created xsi:type="dcterms:W3CDTF">2014-12-03T17:51:02Z</dcterms:created>
  <dcterms:modified xsi:type="dcterms:W3CDTF">2020-06-19T15:00:25Z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0x0101003FF3BF1F6716674AB34901E72E52D5D4</vt:lpwstr>
  </property>
</Properties>
</file>